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wmf" ContentType="image/x-w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9"/>
  </p:notesMasterIdLst>
  <p:sldIdLst>
    <p:sldId id="364" r:id="rId6"/>
    <p:sldId id="369" r:id="rId7"/>
    <p:sldId id="350" r:id="rId8"/>
    <p:sldId id="377" r:id="rId9"/>
    <p:sldId id="353" r:id="rId10"/>
    <p:sldId id="370" r:id="rId11"/>
    <p:sldId id="371" r:id="rId12"/>
    <p:sldId id="374" r:id="rId13"/>
    <p:sldId id="372" r:id="rId14"/>
    <p:sldId id="373" r:id="rId15"/>
    <p:sldId id="376" r:id="rId16"/>
    <p:sldId id="351" r:id="rId17"/>
    <p:sldId id="379" r:id="rId18"/>
    <p:sldId id="380" r:id="rId19"/>
    <p:sldId id="365" r:id="rId20"/>
    <p:sldId id="355" r:id="rId21"/>
    <p:sldId id="366" r:id="rId22"/>
    <p:sldId id="367" r:id="rId23"/>
    <p:sldId id="368" r:id="rId24"/>
    <p:sldId id="359" r:id="rId25"/>
    <p:sldId id="356" r:id="rId26"/>
    <p:sldId id="354" r:id="rId27"/>
    <p:sldId id="378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1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8" autoAdjust="0"/>
    <p:restoredTop sz="96356" autoAdjust="0"/>
  </p:normalViewPr>
  <p:slideViewPr>
    <p:cSldViewPr>
      <p:cViewPr varScale="1">
        <p:scale>
          <a:sx n="124" d="100"/>
          <a:sy n="124" d="100"/>
        </p:scale>
        <p:origin x="83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C170C-7554-497D-86C4-5E6B22619EE5}" type="datetimeFigureOut">
              <a:rPr lang="en-US" smtClean="0"/>
              <a:t>4/9/15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77995-C337-4412-BD0B-CA3F77B97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0DB30F-C7B8-44CD-B859-5B727D581C7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0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dirty="0" smtClean="0"/>
                  <a:t>Example on page 744, p745 #2 (assigned)</a:t>
                </a:r>
                <a:r>
                  <a:rPr lang="en-US" sz="1200" baseline="0" dirty="0" smtClean="0"/>
                  <a:t> asks for the definition of </a:t>
                </a:r>
                <a:r>
                  <a:rPr lang="en-US" sz="1200" baseline="0" dirty="0" err="1" smtClean="0"/>
                  <a:t>RoC</a:t>
                </a:r>
                <a:r>
                  <a:rPr lang="en-US" sz="1200" baseline="0" dirty="0" smtClean="0"/>
                  <a:t>…</a:t>
                </a:r>
                <a:r>
                  <a:rPr lang="en-US" sz="1200" baseline="0" dirty="0" err="1" smtClean="0"/>
                  <a:t>prob’ly</a:t>
                </a:r>
                <a:r>
                  <a:rPr lang="en-US" sz="1200" baseline="0" dirty="0" smtClean="0"/>
                  <a:t> </a:t>
                </a:r>
                <a:r>
                  <a:rPr lang="en-US" sz="1200" baseline="0" dirty="0" err="1" smtClean="0"/>
                  <a:t>oughta</a:t>
                </a:r>
                <a:r>
                  <a:rPr lang="en-US" sz="1200" baseline="0" dirty="0" smtClean="0"/>
                  <a:t> know it</a:t>
                </a:r>
                <a:endParaRPr lang="en-US" sz="1200" dirty="0" smtClean="0"/>
              </a:p>
              <a:p>
                <a:endParaRPr lang="en-US" sz="120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/>
                          </a:rPr>
                          <m:t>(−3)</m:t>
                        </m:r>
                      </m:e>
                      <m:sup>
                        <m:r>
                          <a:rPr lang="en-US" sz="1200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sz="12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/>
                          </a:rPr>
                          <m:t>(−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sz="1200" b="0" i="1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/>
                          </a:rPr>
                          <m:t>(3/3)</m:t>
                        </m:r>
                      </m:e>
                      <m:sup>
                        <m:r>
                          <a:rPr lang="en-US" sz="1200" b="0" i="1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sz="12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/>
                          </a:rPr>
                          <m:t> =1                                                      (−3)</m:t>
                        </m:r>
                      </m:e>
                      <m:sup>
                        <m:r>
                          <a:rPr lang="en-US" sz="1200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sz="12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/>
                          </a:rPr>
                          <m:t>(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sz="1200" b="0" i="1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/>
                          </a:rPr>
                          <m:t>(−3/3)</m:t>
                        </m:r>
                      </m:e>
                      <m:sup>
                        <m:r>
                          <a:rPr lang="en-US" sz="1200" b="0" i="1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/>
                          </a:rPr>
                          <m:t>(−1)</m:t>
                        </m:r>
                      </m:e>
                      <m:sup>
                        <m:r>
                          <a:rPr lang="en-US" sz="1200" b="0" i="1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1" dirty="0" smtClean="0">
                    <a:latin typeface="Cambria Math"/>
                  </a:rPr>
                  <a:t>            </a:t>
                </a:r>
                <a:r>
                  <a:rPr lang="en-US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diverges: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800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800" b="1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8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𝐥𝐢𝐦</m:t>
                            </m:r>
                          </m:e>
                          <m:lim>
                            <m:r>
                              <a:rPr lang="en-US" sz="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800" b="1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800" b="1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sz="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800" b="1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sz="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8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n-US" sz="800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converges by alternating series</a:t>
                </a:r>
                <a:r>
                  <a:rPr lang="en-US" sz="800" b="0" i="1" baseline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test (i &amp; ii)</a:t>
                </a:r>
                <a:endParaRPr lang="en-US" sz="8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8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sz="800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1/(n+1)^(1/2),</a:t>
                </a:r>
                <a:r>
                  <a:rPr lang="en-US" sz="800" b="0" baseline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800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1/n^(1/2)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divergent (p&lt;1)</a:t>
                </a:r>
                <a:r>
                  <a:rPr lang="en-US" sz="800" b="0" baseline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p-series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" b="0" baseline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8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8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8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800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800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sz="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800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1,</a:t>
                </a:r>
                <a:r>
                  <a:rPr lang="en-US" sz="800" b="0" baseline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therefore, BOTH diverge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800" b="0" baseline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" b="0" baseline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the LIMIT COMPARRISON TEST (RATIO),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80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80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800" i="0" smtClean="0"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8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sz="800" b="0" i="1" smtClean="0">
                                <a:latin typeface="Cambria Math"/>
                                <a:ea typeface="Cambria Math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800" b="0" i="1" smtClean="0">
                                <a:latin typeface="Cambria Math" charset="0"/>
                                <a:ea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800" b="0" i="1" smtClean="0">
                                    <a:latin typeface="Cambria Math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8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800" b="0" i="1" smtClean="0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  <m:r>
                                      <a:rPr lang="en-US" sz="800" b="0" i="1" smtClean="0">
                                        <a:latin typeface="Cambria Math"/>
                                        <a:ea typeface="Cambria Math"/>
                                      </a:rPr>
                                      <m:t>+1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8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800" b="0" i="1" smtClean="0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sz="8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800" b="0" i="1" smtClean="0">
                        <a:latin typeface="Cambria Math"/>
                        <a:ea typeface="Cambria Math"/>
                      </a:rPr>
                      <m:t>𝐿</m:t>
                    </m:r>
                  </m:oMath>
                </a14:m>
                <a:r>
                  <a:rPr lang="en-US" sz="800" dirty="0" smtClean="0"/>
                  <a:t> = 1 (inconclusive…not absolutely</a:t>
                </a:r>
                <a:r>
                  <a:rPr lang="en-US" sz="800" baseline="0" dirty="0" smtClean="0"/>
                  <a:t> convergent</a:t>
                </a:r>
                <a:r>
                  <a:rPr lang="en-US" sz="800" dirty="0" smtClean="0"/>
                  <a:t>)</a:t>
                </a:r>
                <a:endParaRPr lang="en-US" sz="80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800" b="1" dirty="0"/>
              </a:p>
              <a:p>
                <a:r>
                  <a:rPr lang="en-US" b="0" i="1" dirty="0" smtClean="0">
                    <a:latin typeface="Cambria Math"/>
                  </a:rPr>
                  <a:t>				</a:t>
                </a:r>
              </a:p>
              <a:p>
                <a:r>
                  <a:rPr lang="en-US" b="0" i="1" dirty="0" smtClean="0">
                    <a:latin typeface="Cambria Math"/>
                  </a:rPr>
                  <a:t>P743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1" dirty="0" smtClean="0">
                    <a:latin typeface="Cambria Math"/>
                  </a:rPr>
                  <a:t>For a given series,</a:t>
                </a:r>
                <a:r>
                  <a:rPr lang="en-US" b="0" i="1" baseline="0" dirty="0" smtClean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2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1200" b="0" i="1" smtClean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sz="1200" i="1" smtClean="0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sz="12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US" sz="12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sz="12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12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en-US" sz="1200" b="0" i="1" smtClean="0">
                        <a:latin typeface="Cambria Math"/>
                      </a:rPr>
                      <m:t>:</m:t>
                    </m:r>
                  </m:oMath>
                </a14:m>
                <a:endParaRPr lang="en-US" sz="1200" b="0" i="1" dirty="0" smtClean="0">
                  <a:latin typeface="Cambria Math"/>
                </a:endParaRPr>
              </a:p>
              <a:p>
                <a:pPr marL="228600" marR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lphaLcParenR"/>
                  <a:tabLst/>
                  <a:defRPr/>
                </a:pPr>
                <a:r>
                  <a:rPr lang="en-US" sz="1200" b="0" i="1" dirty="0" smtClean="0">
                    <a:latin typeface="Cambria Math"/>
                  </a:rPr>
                  <a:t>The series converges</a:t>
                </a:r>
                <a:r>
                  <a:rPr lang="en-US" sz="1200" b="0" i="1" baseline="0" dirty="0" smtClean="0">
                    <a:latin typeface="Cambria Math"/>
                  </a:rPr>
                  <a:t> ONLY when x = a</a:t>
                </a:r>
              </a:p>
              <a:p>
                <a:pPr marL="228600" marR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lphaLcParenR"/>
                  <a:tabLst/>
                  <a:defRPr/>
                </a:pPr>
                <a:r>
                  <a:rPr lang="en-US" sz="1200" b="0" i="1" baseline="0" dirty="0" smtClean="0">
                    <a:latin typeface="Cambria Math"/>
                  </a:rPr>
                  <a:t>The series converges for ALL x  (</a:t>
                </a:r>
                <a:r>
                  <a:rPr lang="en-US" sz="1200" b="0" i="1" baseline="0" dirty="0" err="1" smtClean="0">
                    <a:latin typeface="Cambria Math"/>
                  </a:rPr>
                  <a:t>ie</a:t>
                </a:r>
                <a:r>
                  <a:rPr lang="en-US" sz="1200" b="0" i="1" baseline="0" dirty="0" smtClean="0">
                    <a:latin typeface="Cambria Math"/>
                  </a:rPr>
                  <a:t>, if the outcome of solving the inequality is , </a:t>
                </a:r>
                <a:r>
                  <a:rPr lang="en-US" sz="1200" b="0" i="1" baseline="0" dirty="0" err="1" smtClean="0">
                    <a:latin typeface="Cambria Math"/>
                  </a:rPr>
                  <a:t>ie</a:t>
                </a:r>
                <a:r>
                  <a:rPr lang="en-US" sz="1200" b="0" i="1" baseline="0" dirty="0" smtClean="0">
                    <a:latin typeface="Cambria Math"/>
                  </a:rPr>
                  <a:t>, “1/2 &lt; 1”…it is true for ALL x</a:t>
                </a:r>
              </a:p>
              <a:p>
                <a:pPr marL="228600" marR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lphaLcParenR"/>
                  <a:tabLst/>
                  <a:defRPr/>
                </a:pPr>
                <a:r>
                  <a:rPr lang="en-US" sz="1200" b="0" i="1" baseline="0" dirty="0" smtClean="0">
                    <a:latin typeface="Cambria Math"/>
                  </a:rPr>
                  <a:t>There is a positive number R such that the series converges if “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8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800" b="0" i="1" smtClean="0">
                            <a:latin typeface="Cambria Math"/>
                          </a:rPr>
                          <m:t> −</m:t>
                        </m:r>
                        <m:r>
                          <a:rPr lang="en-US" sz="800" b="0" i="1" smtClean="0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sz="1200" i="1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sz="1200" b="0" i="1" smtClean="0">
                        <a:latin typeface="Cambria Math"/>
                        <a:ea typeface="Cambria Math"/>
                      </a:rPr>
                      <m:t>𝑅</m:t>
                    </m:r>
                    <m:r>
                      <a:rPr lang="en-US" sz="1200" b="0" i="1" smtClean="0">
                        <a:latin typeface="Cambria Math"/>
                        <a:ea typeface="Cambria Math"/>
                      </a:rPr>
                      <m:t>", </m:t>
                    </m:r>
                    <m:r>
                      <a:rPr lang="en-US" sz="1200" b="0" i="1" smtClean="0">
                        <a:latin typeface="Cambria Math"/>
                        <a:ea typeface="Cambria Math"/>
                      </a:rPr>
                      <m:t>𝑎𝑛𝑑</m:t>
                    </m:r>
                    <m:r>
                      <a:rPr lang="en-US" sz="12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US" sz="1200" b="0" i="1" dirty="0" smtClean="0">
                  <a:latin typeface="Cambria Math"/>
                  <a:ea typeface="Cambria Math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 smtClean="0"/>
                  <a:t> 			</a:t>
                </a:r>
                <a:r>
                  <a:rPr lang="en-US" sz="1200" b="0" i="1" baseline="0" dirty="0" smtClean="0">
                    <a:latin typeface="Cambria Math"/>
                  </a:rPr>
                  <a:t>diverges if “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8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800" b="0" i="1" smtClean="0">
                            <a:latin typeface="Cambria Math"/>
                          </a:rPr>
                          <m:t> −</m:t>
                        </m:r>
                        <m:r>
                          <a:rPr lang="en-US" sz="800" b="0" i="1" smtClean="0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sz="800" b="0" i="1" smtClean="0">
                        <a:latin typeface="Cambria Math"/>
                      </a:rPr>
                      <m:t>&gt;</m:t>
                    </m:r>
                    <m:r>
                      <a:rPr lang="en-US" sz="1200" b="0" i="1" smtClean="0">
                        <a:latin typeface="Cambria Math"/>
                        <a:ea typeface="Cambria Math"/>
                      </a:rPr>
                      <m:t>𝑅</m:t>
                    </m:r>
                    <m:r>
                      <a:rPr lang="en-US" sz="1200" b="0" i="1" smtClean="0">
                        <a:latin typeface="Cambria Math"/>
                        <a:ea typeface="Cambria Math"/>
                      </a:rPr>
                      <m:t>",</m:t>
                    </m:r>
                  </m:oMath>
                </a14:m>
                <a:endParaRPr lang="en-US" sz="1200" b="0" i="1" dirty="0" smtClean="0">
                  <a:latin typeface="Cambria Math"/>
                  <a:ea typeface="Cambria Math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 smtClean="0"/>
                  <a:t>Where R is the radius of convergence</a:t>
                </a:r>
                <a:endParaRPr lang="en-US" sz="1200" dirty="0"/>
              </a:p>
              <a:p>
                <a:pPr marL="228600" marR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lphaLcParenR"/>
                  <a:tabLst/>
                  <a:defRPr/>
                </a:pPr>
                <a:endParaRPr lang="en-US" sz="1200" b="0" i="1" dirty="0" smtClean="0">
                  <a:latin typeface="Cambria Math"/>
                </a:endParaRPr>
              </a:p>
              <a:p>
                <a:endParaRPr lang="en-US" b="0" i="1" dirty="0" smtClean="0">
                  <a:latin typeface="Cambria Math"/>
                </a:endParaRP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dirty="0" smtClean="0"/>
                  <a:t>Example on page 744, p745 #2 (assigned)</a:t>
                </a:r>
                <a:r>
                  <a:rPr lang="en-US" sz="1200" baseline="0" dirty="0" smtClean="0"/>
                  <a:t> ask for the definition of </a:t>
                </a:r>
                <a:r>
                  <a:rPr lang="en-US" sz="1200" baseline="0" dirty="0" err="1" smtClean="0"/>
                  <a:t>RoC</a:t>
                </a:r>
                <a:r>
                  <a:rPr lang="en-US" sz="1200" baseline="0" dirty="0" smtClean="0"/>
                  <a:t>…</a:t>
                </a:r>
                <a:r>
                  <a:rPr lang="en-US" sz="1200" baseline="0" dirty="0" err="1" smtClean="0"/>
                  <a:t>prob’ly</a:t>
                </a:r>
                <a:r>
                  <a:rPr lang="en-US" sz="1200" baseline="0" dirty="0" smtClean="0"/>
                  <a:t> </a:t>
                </a:r>
                <a:r>
                  <a:rPr lang="en-US" sz="1200" baseline="0" dirty="0" err="1" smtClean="0"/>
                  <a:t>oughta</a:t>
                </a:r>
                <a:r>
                  <a:rPr lang="en-US" sz="1200" baseline="0" dirty="0" smtClean="0"/>
                  <a:t> know it</a:t>
                </a:r>
                <a:endParaRPr lang="en-US" sz="1200" dirty="0" smtClean="0"/>
              </a:p>
              <a:p>
                <a:endParaRPr lang="en-US" sz="1200" i="1" dirty="0" smtClean="0">
                  <a:latin typeface="Cambria Math"/>
                </a:endParaRPr>
              </a:p>
              <a:p>
                <a:r>
                  <a:rPr lang="en-US" sz="1200" i="0" smtClean="0">
                    <a:latin typeface="Cambria Math"/>
                  </a:rPr>
                  <a:t>〖</a:t>
                </a:r>
                <a:r>
                  <a:rPr lang="en-US" sz="1200" b="0" i="0" smtClean="0">
                    <a:latin typeface="Cambria Math"/>
                  </a:rPr>
                  <a:t>(−3)</a:t>
                </a:r>
                <a:r>
                  <a:rPr lang="en-US" sz="1200" b="0" i="0" smtClean="0">
                    <a:latin typeface="Cambria Math"/>
                  </a:rPr>
                  <a:t>〗^</a:t>
                </a:r>
                <a:r>
                  <a:rPr lang="en-US" sz="1200" b="0" i="0" smtClean="0">
                    <a:latin typeface="Cambria Math"/>
                  </a:rPr>
                  <a:t>𝑛 </a:t>
                </a:r>
                <a:r>
                  <a:rPr lang="en-US" sz="1200" i="0" smtClean="0">
                    <a:latin typeface="Cambria Math"/>
                  </a:rPr>
                  <a:t>〖</a:t>
                </a:r>
                <a:r>
                  <a:rPr lang="en-US" sz="1200" b="0" i="0" smtClean="0">
                    <a:latin typeface="Cambria Math"/>
                  </a:rPr>
                  <a:t>(</a:t>
                </a:r>
                <a:r>
                  <a:rPr lang="en-US" sz="1200" b="0" i="0" smtClean="0">
                    <a:latin typeface="Cambria Math"/>
                  </a:rPr>
                  <a:t>−</a:t>
                </a:r>
                <a:r>
                  <a:rPr lang="en-US" sz="1200" b="0" i="0" smtClean="0">
                    <a:latin typeface="Cambria Math"/>
                  </a:rPr>
                  <a:t>1/3)〗^𝑛</a:t>
                </a:r>
                <a:r>
                  <a:rPr lang="en-US" dirty="0" smtClean="0"/>
                  <a:t> = </a:t>
                </a:r>
                <a:r>
                  <a:rPr lang="en-US" sz="1200" i="0" smtClean="0">
                    <a:latin typeface="Cambria Math"/>
                  </a:rPr>
                  <a:t>〖</a:t>
                </a:r>
                <a:r>
                  <a:rPr lang="en-US" sz="1200" b="0" i="0" smtClean="0">
                    <a:latin typeface="Cambria Math"/>
                  </a:rPr>
                  <a:t>(3/3)〗^𝑛</a:t>
                </a:r>
                <a:r>
                  <a:rPr lang="en-US" dirty="0" smtClean="0"/>
                  <a:t> = </a:t>
                </a:r>
                <a:r>
                  <a:rPr lang="en-US" sz="1200" b="0" i="0" smtClean="0">
                    <a:latin typeface="Cambria Math"/>
                  </a:rPr>
                  <a:t>(1)^𝑛</a:t>
                </a:r>
                <a:r>
                  <a:rPr lang="en-US" sz="1200" b="0" i="0" smtClean="0">
                    <a:latin typeface="Cambria Math"/>
                  </a:rPr>
                  <a:t> </a:t>
                </a:r>
                <a:r>
                  <a:rPr lang="en-US" sz="1200" i="0" smtClean="0">
                    <a:latin typeface="Cambria Math"/>
                  </a:rPr>
                  <a:t>〖</a:t>
                </a:r>
                <a:r>
                  <a:rPr lang="en-US" sz="1200" b="0" i="0" smtClean="0">
                    <a:latin typeface="Cambria Math"/>
                  </a:rPr>
                  <a:t> =1                                                      </a:t>
                </a:r>
                <a:r>
                  <a:rPr lang="en-US" sz="1200" b="0" i="0" smtClean="0">
                    <a:latin typeface="Cambria Math"/>
                  </a:rPr>
                  <a:t>(−3)</a:t>
                </a:r>
                <a:r>
                  <a:rPr lang="en-US" sz="1200" b="0" i="0" smtClean="0">
                    <a:latin typeface="Cambria Math"/>
                  </a:rPr>
                  <a:t>〗^</a:t>
                </a:r>
                <a:r>
                  <a:rPr lang="en-US" sz="1200" b="0" i="0" smtClean="0">
                    <a:latin typeface="Cambria Math"/>
                  </a:rPr>
                  <a:t>𝑛 </a:t>
                </a:r>
                <a:r>
                  <a:rPr lang="en-US" sz="1200" i="0" smtClean="0">
                    <a:latin typeface="Cambria Math"/>
                  </a:rPr>
                  <a:t>〖</a:t>
                </a:r>
                <a:r>
                  <a:rPr lang="en-US" sz="1200" b="0" i="0" smtClean="0">
                    <a:latin typeface="Cambria Math"/>
                  </a:rPr>
                  <a:t>(1/3)〗^</a:t>
                </a:r>
                <a:r>
                  <a:rPr lang="en-US" sz="1200" b="0" i="0" smtClean="0">
                    <a:latin typeface="Cambria Math"/>
                  </a:rPr>
                  <a:t>𝑛</a:t>
                </a:r>
                <a:r>
                  <a:rPr lang="en-US" dirty="0" smtClean="0"/>
                  <a:t> = </a:t>
                </a:r>
                <a:r>
                  <a:rPr lang="en-US" sz="1200" i="0" smtClean="0">
                    <a:latin typeface="Cambria Math"/>
                  </a:rPr>
                  <a:t>〖</a:t>
                </a:r>
                <a:r>
                  <a:rPr lang="en-US" sz="1200" b="0" i="0" smtClean="0">
                    <a:latin typeface="Cambria Math"/>
                  </a:rPr>
                  <a:t>(−3</a:t>
                </a:r>
                <a:r>
                  <a:rPr lang="en-US" sz="1200" b="0" i="0" smtClean="0">
                    <a:latin typeface="Cambria Math"/>
                  </a:rPr>
                  <a:t>/3</a:t>
                </a:r>
                <a:r>
                  <a:rPr lang="en-US" sz="1200" b="0" i="0" smtClean="0">
                    <a:latin typeface="Cambria Math"/>
                  </a:rPr>
                  <a:t>)</a:t>
                </a:r>
                <a:r>
                  <a:rPr lang="en-US" sz="1200" b="0" i="0" smtClean="0">
                    <a:latin typeface="Cambria Math"/>
                  </a:rPr>
                  <a:t>〗^</a:t>
                </a:r>
                <a:r>
                  <a:rPr lang="en-US" sz="1200" b="0" i="0" smtClean="0">
                    <a:latin typeface="Cambria Math"/>
                  </a:rPr>
                  <a:t>𝑛</a:t>
                </a:r>
                <a:r>
                  <a:rPr lang="en-US" dirty="0" smtClean="0"/>
                  <a:t> = </a:t>
                </a:r>
                <a:r>
                  <a:rPr lang="en-US" sz="1200" i="0" smtClean="0">
                    <a:latin typeface="Cambria Math"/>
                  </a:rPr>
                  <a:t>〖</a:t>
                </a:r>
                <a:r>
                  <a:rPr lang="en-US" sz="1200" b="0" i="0" smtClean="0">
                    <a:latin typeface="Cambria Math"/>
                  </a:rPr>
                  <a:t>(−</a:t>
                </a:r>
                <a:r>
                  <a:rPr lang="en-US" sz="1200" b="0" i="0" smtClean="0">
                    <a:latin typeface="Cambria Math"/>
                  </a:rPr>
                  <a:t>1</a:t>
                </a:r>
                <a:r>
                  <a:rPr lang="en-US" sz="1200" b="0" i="0" smtClean="0">
                    <a:latin typeface="Cambria Math"/>
                  </a:rPr>
                  <a:t>)</a:t>
                </a:r>
                <a:r>
                  <a:rPr lang="en-US" sz="1200" b="0" i="0" smtClean="0">
                    <a:latin typeface="Cambria Math"/>
                  </a:rPr>
                  <a:t>〗^</a:t>
                </a:r>
                <a:r>
                  <a:rPr lang="en-US" sz="1200" b="0" i="0" smtClean="0">
                    <a:latin typeface="Cambria Math"/>
                  </a:rPr>
                  <a:t>𝑛</a:t>
                </a:r>
                <a:endParaRPr lang="en-US" sz="1200" b="0" i="0" smtClean="0">
                  <a:latin typeface="Cambria Math"/>
                </a:endParaRPr>
              </a:p>
              <a:p>
                <a:r>
                  <a:rPr lang="en-US" b="0" i="1" dirty="0" smtClean="0">
                    <a:latin typeface="Cambria Math"/>
                  </a:rPr>
                  <a:t>            diverges				converges</a:t>
                </a:r>
              </a:p>
              <a:p>
                <a:endParaRPr lang="en-US" b="0" i="1" dirty="0" smtClean="0">
                  <a:latin typeface="Cambria Math"/>
                </a:endParaRPr>
              </a:p>
              <a:p>
                <a:r>
                  <a:rPr lang="en-US" b="0" i="1" dirty="0" smtClean="0">
                    <a:latin typeface="Cambria Math"/>
                  </a:rPr>
                  <a:t>P743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1" dirty="0" smtClean="0">
                    <a:latin typeface="Cambria Math"/>
                  </a:rPr>
                  <a:t>For a given series,</a:t>
                </a:r>
                <a:r>
                  <a:rPr lang="en-US" b="0" i="1" baseline="0" dirty="0" smtClean="0">
                    <a:latin typeface="Cambria Math"/>
                  </a:rPr>
                  <a:t> </a:t>
                </a:r>
                <a:r>
                  <a:rPr lang="en-US" sz="1200" i="0" smtClean="0">
                    <a:latin typeface="Cambria Math"/>
                  </a:rPr>
                  <a:t>∑</a:t>
                </a:r>
                <a:r>
                  <a:rPr lang="en-US" sz="1200" b="0" i="0" smtClean="0">
                    <a:latin typeface="Cambria Math"/>
                  </a:rPr>
                  <a:t>_(</a:t>
                </a:r>
                <a:r>
                  <a:rPr lang="en-US" sz="1200" b="0" i="0" smtClean="0">
                    <a:latin typeface="Cambria Math"/>
                  </a:rPr>
                  <a:t>𝑛=0</a:t>
                </a:r>
                <a:r>
                  <a:rPr lang="en-US" sz="1200" b="0" i="0" smtClean="0">
                    <a:latin typeface="Cambria Math"/>
                  </a:rPr>
                  <a:t>)</a:t>
                </a:r>
                <a:r>
                  <a:rPr lang="en-US" sz="1200" b="0" i="0" smtClean="0">
                    <a:latin typeface="Cambria Math"/>
                    <a:ea typeface="Cambria Math"/>
                  </a:rPr>
                  <a:t>^</a:t>
                </a:r>
                <a:r>
                  <a:rPr lang="en-US" sz="1200" i="0" smtClean="0">
                    <a:latin typeface="Cambria Math"/>
                    <a:ea typeface="Cambria Math"/>
                  </a:rPr>
                  <a:t>∞</a:t>
                </a:r>
                <a:r>
                  <a:rPr lang="en-US" sz="1200" b="0" i="0" smtClean="0">
                    <a:latin typeface="Cambria Math"/>
                    <a:ea typeface="Cambria Math"/>
                  </a:rPr>
                  <a:t>▒〖</a:t>
                </a:r>
                <a:r>
                  <a:rPr lang="en-US" sz="1200" b="0" i="0" smtClean="0">
                    <a:latin typeface="Cambria Math"/>
                  </a:rPr>
                  <a:t>𝑐_𝑛 (𝑥−𝑎)^𝑛 </a:t>
                </a:r>
                <a:r>
                  <a:rPr lang="en-US" sz="1200" b="0" i="0" smtClean="0">
                    <a:latin typeface="Cambria Math"/>
                    <a:ea typeface="Cambria Math"/>
                  </a:rPr>
                  <a:t>〗</a:t>
                </a:r>
                <a:r>
                  <a:rPr lang="en-US" sz="1200" b="0" i="0" smtClean="0">
                    <a:latin typeface="Cambria Math"/>
                  </a:rPr>
                  <a:t>:</a:t>
                </a:r>
                <a:endParaRPr lang="en-US" sz="1200" b="0" i="1" dirty="0" smtClean="0">
                  <a:latin typeface="Cambria Math"/>
                </a:endParaRPr>
              </a:p>
              <a:p>
                <a:pPr marL="228600" marR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lphaLcParenR"/>
                  <a:tabLst/>
                  <a:defRPr/>
                </a:pPr>
                <a:r>
                  <a:rPr lang="en-US" sz="1200" b="0" i="1" dirty="0" smtClean="0">
                    <a:latin typeface="Cambria Math"/>
                  </a:rPr>
                  <a:t>The series converges</a:t>
                </a:r>
                <a:r>
                  <a:rPr lang="en-US" sz="1200" b="0" i="1" baseline="0" dirty="0" smtClean="0">
                    <a:latin typeface="Cambria Math"/>
                  </a:rPr>
                  <a:t> ONLY when x = a</a:t>
                </a:r>
              </a:p>
              <a:p>
                <a:pPr marL="228600" marR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lphaLcParenR"/>
                  <a:tabLst/>
                  <a:defRPr/>
                </a:pPr>
                <a:r>
                  <a:rPr lang="en-US" sz="1200" b="0" i="1" baseline="0" dirty="0" smtClean="0">
                    <a:latin typeface="Cambria Math"/>
                  </a:rPr>
                  <a:t>The </a:t>
                </a:r>
                <a:r>
                  <a:rPr lang="en-US" sz="1200" b="0" i="1" baseline="0" dirty="0" err="1" smtClean="0">
                    <a:latin typeface="Cambria Math"/>
                  </a:rPr>
                  <a:t>seriex</a:t>
                </a:r>
                <a:r>
                  <a:rPr lang="en-US" sz="1200" b="0" i="1" baseline="0" dirty="0" smtClean="0">
                    <a:latin typeface="Cambria Math"/>
                  </a:rPr>
                  <a:t> converges for ALL x  (</a:t>
                </a:r>
                <a:r>
                  <a:rPr lang="en-US" sz="1200" b="0" i="1" baseline="0" dirty="0" err="1" smtClean="0">
                    <a:latin typeface="Cambria Math"/>
                  </a:rPr>
                  <a:t>ie</a:t>
                </a:r>
                <a:r>
                  <a:rPr lang="en-US" sz="1200" b="0" i="1" baseline="0" dirty="0" smtClean="0">
                    <a:latin typeface="Cambria Math"/>
                  </a:rPr>
                  <a:t>, if the outcome of solving the inequality is , </a:t>
                </a:r>
                <a:r>
                  <a:rPr lang="en-US" sz="1200" b="0" i="1" baseline="0" dirty="0" err="1" smtClean="0">
                    <a:latin typeface="Cambria Math"/>
                  </a:rPr>
                  <a:t>ie</a:t>
                </a:r>
                <a:r>
                  <a:rPr lang="en-US" sz="1200" b="0" i="1" baseline="0" dirty="0" smtClean="0">
                    <a:latin typeface="Cambria Math"/>
                  </a:rPr>
                  <a:t>, “1/2 &lt; 1”…it is true for ALL x</a:t>
                </a:r>
              </a:p>
              <a:p>
                <a:pPr marL="228600" marR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lphaLcParenR"/>
                  <a:tabLst/>
                  <a:defRPr/>
                </a:pPr>
                <a:r>
                  <a:rPr lang="en-US" sz="1200" b="0" i="1" baseline="0" dirty="0" smtClean="0">
                    <a:latin typeface="Cambria Math"/>
                  </a:rPr>
                  <a:t>There is a positive number R such that the series converges if “</a:t>
                </a:r>
                <a:r>
                  <a:rPr lang="en-US" sz="800" b="0" i="0" smtClean="0">
                    <a:latin typeface="Cambria Math"/>
                  </a:rPr>
                  <a:t>|</a:t>
                </a:r>
                <a:r>
                  <a:rPr lang="en-US" sz="800" b="0" i="0" smtClean="0">
                    <a:latin typeface="Cambria Math"/>
                  </a:rPr>
                  <a:t>𝑥</a:t>
                </a:r>
                <a:r>
                  <a:rPr lang="en-US" sz="800" b="0" i="0" smtClean="0">
                    <a:latin typeface="Cambria Math"/>
                  </a:rPr>
                  <a:t> −𝑎|</a:t>
                </a:r>
                <a:r>
                  <a:rPr lang="en-US" sz="1200" i="0" smtClean="0">
                    <a:latin typeface="Cambria Math"/>
                    <a:ea typeface="Cambria Math"/>
                  </a:rPr>
                  <a:t>&lt;</a:t>
                </a:r>
                <a:r>
                  <a:rPr lang="en-US" sz="1200" b="0" i="0" smtClean="0">
                    <a:latin typeface="Cambria Math"/>
                    <a:ea typeface="Cambria Math"/>
                  </a:rPr>
                  <a:t>𝑅", 𝑎𝑛𝑑 </a:t>
                </a:r>
                <a:endParaRPr lang="en-US" sz="1200" b="0" i="1" dirty="0" smtClean="0">
                  <a:latin typeface="Cambria Math"/>
                  <a:ea typeface="Cambria Math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 smtClean="0"/>
                  <a:t> 			</a:t>
                </a:r>
                <a:r>
                  <a:rPr lang="en-US" sz="1200" b="0" i="1" baseline="0" dirty="0" smtClean="0">
                    <a:latin typeface="Cambria Math"/>
                  </a:rPr>
                  <a:t>diverges if “</a:t>
                </a:r>
                <a:r>
                  <a:rPr lang="en-US" sz="800" b="0" i="0" smtClean="0">
                    <a:latin typeface="Cambria Math"/>
                  </a:rPr>
                  <a:t>|𝑥 −𝑎|</a:t>
                </a:r>
                <a:r>
                  <a:rPr lang="en-US" sz="800" b="0" i="0" smtClean="0">
                    <a:latin typeface="Cambria Math"/>
                  </a:rPr>
                  <a:t>&gt;</a:t>
                </a:r>
                <a:r>
                  <a:rPr lang="en-US" sz="1200" b="0" i="0" smtClean="0">
                    <a:latin typeface="Cambria Math"/>
                    <a:ea typeface="Cambria Math"/>
                  </a:rPr>
                  <a:t>𝑅",</a:t>
                </a:r>
                <a:endParaRPr lang="en-US" sz="1200" b="0" i="1" dirty="0" smtClean="0">
                  <a:latin typeface="Cambria Math"/>
                  <a:ea typeface="Cambria Math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 smtClean="0"/>
                  <a:t>Where R is the radius of convergence</a:t>
                </a:r>
                <a:endParaRPr lang="en-US" sz="1200" dirty="0"/>
              </a:p>
              <a:p>
                <a:pPr marL="228600" marR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lphaLcParenR"/>
                  <a:tabLst/>
                  <a:defRPr/>
                </a:pPr>
                <a:endParaRPr lang="en-US" sz="1200" b="0" i="1" dirty="0" smtClean="0">
                  <a:latin typeface="Cambria Math"/>
                </a:endParaRPr>
              </a:p>
              <a:p>
                <a:endParaRPr lang="en-US" b="0" i="1" dirty="0" smtClean="0">
                  <a:latin typeface="Cambria Math"/>
                </a:endParaRPr>
              </a:p>
              <a:p>
                <a:endParaRPr lang="en-US" dirty="0" smtClean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52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</a:t>
                </a:r>
                <a:r>
                  <a:rPr lang="en-US" baseline="0" dirty="0" smtClean="0"/>
                  <a:t> constant “a” is now replaced by the series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2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1200" b="0" i="1" smtClean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sz="1200" i="1" smtClean="0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sz="12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 smtClean="0"/>
                  <a:t>, and </a:t>
                </a:r>
                <a:r>
                  <a:rPr lang="en-US" sz="1800" dirty="0" smtClean="0"/>
                  <a:t>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 smtClean="0"/>
                  <a:t>”</a:t>
                </a:r>
                <a:r>
                  <a:rPr lang="en-US" dirty="0" smtClean="0"/>
                  <a:t> is replaced by </a:t>
                </a:r>
                <a:r>
                  <a:rPr lang="en-US" sz="1800" dirty="0" smtClean="0"/>
                  <a:t>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 smtClean="0"/>
                  <a:t>” </a:t>
                </a:r>
                <a:endParaRPr lang="en-US" dirty="0" smtClean="0"/>
              </a:p>
              <a:p>
                <a:r>
                  <a:rPr lang="en-US" dirty="0" smtClean="0"/>
                  <a:t>Replacing</a:t>
                </a:r>
                <a:r>
                  <a:rPr lang="en-US" baseline="0" dirty="0" smtClean="0"/>
                  <a:t> “x” with “x – a” is just a shift “a” units to the right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</a:t>
                </a:r>
                <a:r>
                  <a:rPr lang="en-US" baseline="0" dirty="0" smtClean="0"/>
                  <a:t> constant “a” is now replaced by the series </a:t>
                </a:r>
                <a:r>
                  <a:rPr lang="en-US" sz="1200" i="0" smtClean="0">
                    <a:latin typeface="Cambria Math"/>
                  </a:rPr>
                  <a:t>∑</a:t>
                </a:r>
                <a:r>
                  <a:rPr lang="en-US" sz="1200" b="0" i="0" smtClean="0">
                    <a:latin typeface="Cambria Math"/>
                  </a:rPr>
                  <a:t>_(</a:t>
                </a:r>
                <a:r>
                  <a:rPr lang="en-US" sz="1200" b="0" i="0" smtClean="0">
                    <a:latin typeface="Cambria Math"/>
                  </a:rPr>
                  <a:t>𝑛=0</a:t>
                </a:r>
                <a:r>
                  <a:rPr lang="en-US" sz="1200" b="0" i="0" smtClean="0">
                    <a:latin typeface="Cambria Math"/>
                  </a:rPr>
                  <a:t>)</a:t>
                </a:r>
                <a:r>
                  <a:rPr lang="en-US" sz="1200" b="0" i="0" smtClean="0">
                    <a:latin typeface="Cambria Math"/>
                    <a:ea typeface="Cambria Math"/>
                  </a:rPr>
                  <a:t>^</a:t>
                </a:r>
                <a:r>
                  <a:rPr lang="en-US" sz="1200" i="0" smtClean="0">
                    <a:latin typeface="Cambria Math"/>
                    <a:ea typeface="Cambria Math"/>
                  </a:rPr>
                  <a:t>∞</a:t>
                </a:r>
                <a:r>
                  <a:rPr lang="en-US" sz="1200" b="0" i="0" smtClean="0">
                    <a:latin typeface="Cambria Math"/>
                    <a:ea typeface="Cambria Math"/>
                  </a:rPr>
                  <a:t>▒</a:t>
                </a:r>
                <a:r>
                  <a:rPr lang="en-US" sz="1200" b="0" i="0" smtClean="0">
                    <a:latin typeface="Cambria Math"/>
                  </a:rPr>
                  <a:t>𝑐_𝑛 </a:t>
                </a:r>
                <a:r>
                  <a:rPr lang="en-US" dirty="0" smtClean="0"/>
                  <a:t>, and “r” is replaced by “</a:t>
                </a:r>
                <a:r>
                  <a:rPr lang="en-US" sz="1200" b="0" i="0" smtClean="0">
                    <a:latin typeface="Cambria Math"/>
                  </a:rPr>
                  <a:t>𝑥</a:t>
                </a:r>
                <a:r>
                  <a:rPr lang="en-US" sz="1200" b="0" i="0" smtClean="0">
                    <a:latin typeface="Cambria Math"/>
                  </a:rPr>
                  <a:t>^</a:t>
                </a:r>
                <a:r>
                  <a:rPr lang="en-US" sz="1200" b="0" i="0" smtClean="0">
                    <a:latin typeface="Cambria Math"/>
                  </a:rPr>
                  <a:t>𝑛</a:t>
                </a:r>
                <a:r>
                  <a:rPr lang="en-US" sz="1200" b="0" i="0" smtClean="0">
                    <a:latin typeface="Cambria Math"/>
                  </a:rPr>
                  <a:t>“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Replacing</a:t>
                </a:r>
                <a:r>
                  <a:rPr lang="en-US" baseline="0" dirty="0" smtClean="0"/>
                  <a:t> “x” with “x – a” is just a shift “a” units to the right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26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Geometric</a:t>
            </a:r>
            <a:r>
              <a:rPr lang="en-US" baseline="0" dirty="0" smtClean="0"/>
              <a:t> series, where a = 1, and r = x</a:t>
            </a:r>
          </a:p>
          <a:p>
            <a:endParaRPr lang="en-US" baseline="0" dirty="0" smtClean="0"/>
          </a:p>
          <a:p>
            <a:r>
              <a:rPr lang="en-US" dirty="0" smtClean="0"/>
              <a:t>Ask for radius of convergence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856708-DE4B-4140-8A0D-B7E5AAB6965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8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11.7, p739</a:t>
            </a:r>
          </a:p>
          <a:p>
            <a:r>
              <a:rPr lang="en-US" dirty="0" smtClean="0"/>
              <a:t>Comparison</a:t>
            </a:r>
            <a:r>
              <a:rPr lang="en-US" baseline="0" dirty="0" smtClean="0"/>
              <a:t> test: if the term is a rational function or an algebraic function of n (involving roots of polynomials), then the series should be compared with a p-series, keeping only the highest powers of n in the numerator &amp; denominator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Ratio &amp; Root test: inconclusive if L = 1, or DNE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13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</a:t>
            </a:r>
            <a:r>
              <a:rPr lang="en-US" baseline="0" dirty="0" smtClean="0"/>
              <a:t> are alternating, but i) and ii) are not really easy to do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Try the LCT…        	c = ½ &lt;1				c = 2 &gt; 1</a:t>
            </a:r>
          </a:p>
          <a:p>
            <a:r>
              <a:rPr lang="en-US" baseline="0" dirty="0" smtClean="0"/>
              <a:t>  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6F8D6D-41DF-4F4F-9CEC-41C35DF32E6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30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1+x^1+x^2+x^3+x^4+x^5+x^6+x^7+x^8+x^9+x^10+x^11+x^12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68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0" y="1295401"/>
            <a:ext cx="4724400" cy="23050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3800" y="3886200"/>
            <a:ext cx="472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0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7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4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913" y="195263"/>
            <a:ext cx="705485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8938" y="1519238"/>
            <a:ext cx="4116387" cy="4740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519238"/>
            <a:ext cx="4116388" cy="4740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50113" y="6524625"/>
            <a:ext cx="145097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6BCED-E8C4-4053-8DF1-B8EF549A0A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srgbClr val="000000"/>
                </a:solidFill>
              </a:rPr>
              <a:t>/58</a:t>
            </a:r>
          </a:p>
        </p:txBody>
      </p:sp>
    </p:spTree>
    <p:extLst>
      <p:ext uri="{BB962C8B-B14F-4D97-AF65-F5344CB8AC3E}">
        <p14:creationId xmlns:p14="http://schemas.microsoft.com/office/powerpoint/2010/main" val="412251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58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11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71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4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751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1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97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274638"/>
            <a:ext cx="71323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2588" y="1298575"/>
            <a:ext cx="834707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295400" y="6491288"/>
            <a:ext cx="655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151C77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rgbClr val="151C77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 i="1" dirty="0">
                <a:solidFill>
                  <a:schemeClr val="tx1"/>
                </a:solidFill>
                <a:latin typeface="Century Schoolbook" pitchFamily="18" charset="0"/>
              </a:rPr>
              <a:t>I n t e g r i t y  -  S e r v i c e  -  E x c e l </a:t>
            </a:r>
            <a:r>
              <a:rPr lang="en-US" sz="1600" b="1" i="1" dirty="0" err="1" smtClean="0">
                <a:solidFill>
                  <a:schemeClr val="tx1"/>
                </a:solidFill>
                <a:latin typeface="Century Schoolbook" pitchFamily="18" charset="0"/>
              </a:rPr>
              <a:t>l</a:t>
            </a:r>
            <a:r>
              <a:rPr lang="en-US" sz="1600" b="1" i="1" dirty="0" smtClean="0">
                <a:solidFill>
                  <a:schemeClr val="tx1"/>
                </a:solidFill>
                <a:latin typeface="Century Schoolbook" pitchFamily="18" charset="0"/>
              </a:rPr>
              <a:t> e </a:t>
            </a:r>
            <a:r>
              <a:rPr lang="en-US" sz="1600" b="1" i="1" dirty="0">
                <a:solidFill>
                  <a:schemeClr val="tx1"/>
                </a:solidFill>
                <a:latin typeface="Century Schoolbook" pitchFamily="18" charset="0"/>
              </a:rPr>
              <a:t>n c e</a:t>
            </a: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46"/>
          <p:cNvSpPr>
            <a:spLocks noChangeShapeType="1"/>
          </p:cNvSpPr>
          <p:nvPr/>
        </p:nvSpPr>
        <p:spPr bwMode="auto">
          <a:xfrm>
            <a:off x="388938" y="1185863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1" y="33337"/>
            <a:ext cx="1190175" cy="11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8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wmf"/><Relationship Id="rId3" Type="http://schemas.openxmlformats.org/officeDocument/2006/relationships/image" Target="../media/image39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wmf"/><Relationship Id="rId3" Type="http://schemas.openxmlformats.org/officeDocument/2006/relationships/image" Target="../media/image41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45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0.png"/><Relationship Id="rId14" Type="http://schemas.openxmlformats.org/officeDocument/2006/relationships/image" Target="../media/image130.png"/><Relationship Id="rId15" Type="http://schemas.openxmlformats.org/officeDocument/2006/relationships/image" Target="../media/image140.png"/><Relationship Id="rId16" Type="http://schemas.openxmlformats.org/officeDocument/2006/relationships/image" Target="../media/image150.png"/><Relationship Id="rId17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50.png"/><Relationship Id="rId7" Type="http://schemas.openxmlformats.org/officeDocument/2006/relationships/image" Target="../media/image60.png"/><Relationship Id="rId8" Type="http://schemas.openxmlformats.org/officeDocument/2006/relationships/image" Target="../media/image70.png"/><Relationship Id="rId9" Type="http://schemas.openxmlformats.org/officeDocument/2006/relationships/image" Target="../media/image80.png"/><Relationship Id="rId10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30.png"/><Relationship Id="rId5" Type="http://schemas.openxmlformats.org/officeDocument/2006/relationships/image" Target="../media/image40.png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8" Type="http://schemas.openxmlformats.org/officeDocument/2006/relationships/image" Target="../media/image70.png"/><Relationship Id="rId9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jpg"/><Relationship Id="rId20" Type="http://schemas.openxmlformats.org/officeDocument/2006/relationships/image" Target="../media/image32.png"/><Relationship Id="rId10" Type="http://schemas.openxmlformats.org/officeDocument/2006/relationships/image" Target="../media/image55.jpg"/><Relationship Id="rId11" Type="http://schemas.openxmlformats.org/officeDocument/2006/relationships/image" Target="../media/image56.jp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Relationship Id="rId4" Type="http://schemas.openxmlformats.org/officeDocument/2006/relationships/image" Target="../media/image49.jpg"/><Relationship Id="rId5" Type="http://schemas.openxmlformats.org/officeDocument/2006/relationships/image" Target="../media/image50.jpg"/><Relationship Id="rId6" Type="http://schemas.openxmlformats.org/officeDocument/2006/relationships/image" Target="../media/image51.jpg"/><Relationship Id="rId7" Type="http://schemas.openxmlformats.org/officeDocument/2006/relationships/image" Target="../media/image52.jpg"/><Relationship Id="rId8" Type="http://schemas.openxmlformats.org/officeDocument/2006/relationships/image" Target="../media/image5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4" Type="http://schemas.openxmlformats.org/officeDocument/2006/relationships/image" Target="../media/image23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09774" y="91543"/>
            <a:ext cx="6781800" cy="1143000"/>
          </a:xfrm>
          <a:noFill/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3399"/>
                </a:solidFill>
                <a:latin typeface="Verdana" pitchFamily="34" charset="0"/>
              </a:rPr>
              <a:t>Math 152</a:t>
            </a:r>
            <a:endParaRPr lang="en-US" dirty="0" smtClean="0">
              <a:solidFill>
                <a:srgbClr val="003399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677264"/>
              </p:ext>
            </p:extLst>
          </p:nvPr>
        </p:nvGraphicFramePr>
        <p:xfrm>
          <a:off x="1438728" y="1371600"/>
          <a:ext cx="6324600" cy="2240280"/>
        </p:xfrm>
        <a:graphic>
          <a:graphicData uri="http://schemas.openxmlformats.org/drawingml/2006/table">
            <a:tbl>
              <a:tblPr firstRow="1" bandRow="1"/>
              <a:tblGrid>
                <a:gridCol w="1143000"/>
                <a:gridCol w="3581400"/>
                <a:gridCol w="1600200"/>
              </a:tblGrid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Lesson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smtClean="0"/>
                        <a:t>Topic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smtClean="0"/>
                        <a:t>Reading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29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Absolute Convergence, Ratio &amp; Root Tests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11.6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Power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Series/Representation of Functions as Power Series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11.8/11.9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31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Taylor and </a:t>
                      </a:r>
                      <a:r>
                        <a:rPr lang="en-US" sz="20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Maclaurin</a:t>
                      </a:r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Series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11.10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425019" y="2438400"/>
            <a:ext cx="6347381" cy="762001"/>
          </a:xfrm>
          <a:prstGeom prst="roundRect">
            <a:avLst/>
          </a:prstGeom>
          <a:solidFill>
            <a:srgbClr val="9BBB59">
              <a:alpha val="3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59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Objectives:</a:t>
            </a:r>
          </a:p>
          <a:p>
            <a:r>
              <a:rPr lang="en-US" sz="2000" dirty="0" smtClean="0"/>
              <a:t>Identify </a:t>
            </a:r>
            <a:r>
              <a:rPr lang="en-US" sz="2000" dirty="0"/>
              <a:t>what makes a series a "power series"	</a:t>
            </a:r>
          </a:p>
          <a:p>
            <a:r>
              <a:rPr lang="en-US" sz="2000" dirty="0"/>
              <a:t>Calculate interval and radius of convergence for given series 	</a:t>
            </a:r>
          </a:p>
          <a:p>
            <a:r>
              <a:rPr lang="en-US" sz="2000" dirty="0"/>
              <a:t>Develop POWER SERIES expansion for applicable functions	</a:t>
            </a:r>
          </a:p>
          <a:p>
            <a:r>
              <a:rPr lang="en-US" sz="2000" dirty="0"/>
              <a:t>Use differentiation, integration, and known power series to calculate power series expansions of given </a:t>
            </a:r>
            <a:r>
              <a:rPr lang="en-US" sz="2000" dirty="0" smtClean="0"/>
              <a:t>functions</a:t>
            </a:r>
            <a:r>
              <a:rPr lang="en-US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0403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 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828800"/>
            <a:ext cx="6836019" cy="376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 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95399"/>
            <a:ext cx="5638800" cy="47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2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as Power </a:t>
            </a:r>
            <a:r>
              <a:rPr lang="en-US" dirty="0" smtClean="0"/>
              <a:t>Series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85800" y="2057400"/>
                <a:ext cx="6395404" cy="109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𝑥</m:t>
                      </m:r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057400"/>
                <a:ext cx="6395404" cy="10996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62000" y="1219200"/>
                <a:ext cx="7229158" cy="931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00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219200"/>
                <a:ext cx="7229158" cy="9318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81000" y="30480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Geometric Series:</a:t>
            </a:r>
            <a:endParaRPr lang="en-US" sz="2400" b="1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85800" y="3437962"/>
                <a:ext cx="4985211" cy="1267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𝑎</m:t>
                      </m:r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r>
                        <a:rPr lang="en-US" sz="2800" b="0" i="1" smtClean="0">
                          <a:latin typeface="Cambria Math"/>
                        </a:rPr>
                        <m:t>𝑎𝑟</m:t>
                      </m:r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r>
                        <a:rPr lang="en-US" sz="2800" b="0" i="1" smtClean="0"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437962"/>
                <a:ext cx="4985211" cy="12671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233749" y="3662065"/>
                <a:ext cx="1724018" cy="66672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converges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/>
                          </a:rPr>
                          <m:t>𝑎</m:t>
                        </m:r>
                      </m:num>
                      <m:den>
                        <m:r>
                          <a:rPr lang="en-US" sz="1600" b="0" i="1" smtClean="0">
                            <a:latin typeface="Cambria Math"/>
                          </a:rPr>
                          <m:t>1−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1600" dirty="0" smtClean="0"/>
                  <a:t>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−1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&lt;1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749" y="3662065"/>
                <a:ext cx="1724018" cy="6667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7081204" y="2438400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a=0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56149" y="4521064"/>
            <a:ext cx="220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n</a:t>
            </a:r>
            <a:r>
              <a:rPr lang="en-US" dirty="0" smtClean="0"/>
              <a:t> = a and r = x</a:t>
            </a:r>
            <a:endParaRPr 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84" y="4986006"/>
            <a:ext cx="7542212" cy="128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03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</a:t>
            </a:r>
            <a:endParaRPr lang="en-US" altLang="en-US" i="1" dirty="0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Express 1/(1 + </a:t>
            </a:r>
            <a:r>
              <a:rPr lang="en-US" altLang="en-US" sz="2400" i="1" dirty="0"/>
              <a:t>x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) as the sum of a power series and find the interval of convergence.</a:t>
            </a:r>
          </a:p>
          <a:p>
            <a:endParaRPr lang="en-US" altLang="en-US" sz="2400" dirty="0">
              <a:solidFill>
                <a:srgbClr val="00ADEF"/>
              </a:solidFill>
            </a:endParaRPr>
          </a:p>
          <a:p>
            <a:r>
              <a:rPr lang="en-US" altLang="en-US" sz="2400" dirty="0">
                <a:solidFill>
                  <a:srgbClr val="00ADEF"/>
                </a:solidFill>
              </a:rPr>
              <a:t>Solution:</a:t>
            </a:r>
          </a:p>
          <a:p>
            <a:r>
              <a:rPr lang="en-US" altLang="en-US" sz="2400" dirty="0"/>
              <a:t>Replacing </a:t>
            </a:r>
            <a:r>
              <a:rPr lang="en-US" altLang="en-US" sz="2400" i="1" dirty="0"/>
              <a:t>x</a:t>
            </a:r>
            <a:r>
              <a:rPr lang="en-US" altLang="en-US" sz="2400" dirty="0"/>
              <a:t> by –</a:t>
            </a:r>
            <a:r>
              <a:rPr lang="en-US" altLang="en-US" sz="2400" i="1" dirty="0"/>
              <a:t>x</a:t>
            </a:r>
            <a:r>
              <a:rPr lang="en-US" altLang="en-US" sz="2400" baseline="30000" dirty="0"/>
              <a:t>2  </a:t>
            </a:r>
            <a:r>
              <a:rPr lang="en-US" altLang="en-US" sz="2400" dirty="0"/>
              <a:t>in </a:t>
            </a:r>
            <a:r>
              <a:rPr lang="en-US" altLang="en-US" sz="2400" dirty="0" smtClean="0"/>
              <a:t>Equation 1, </a:t>
            </a:r>
            <a:r>
              <a:rPr lang="en-US" altLang="en-US" sz="2400" dirty="0"/>
              <a:t>we have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000" dirty="0"/>
          </a:p>
          <a:p>
            <a:endParaRPr lang="en-US" altLang="en-US" sz="2400" dirty="0"/>
          </a:p>
          <a:p>
            <a:endParaRPr lang="en-US" altLang="en-US" sz="2000" dirty="0"/>
          </a:p>
        </p:txBody>
      </p:sp>
      <p:pic>
        <p:nvPicPr>
          <p:cNvPr id="144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538" y="3800475"/>
            <a:ext cx="29337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43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63" y="5029200"/>
            <a:ext cx="1654175" cy="75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7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4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4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Example</a:t>
            </a:r>
            <a:r>
              <a:rPr lang="en-US" altLang="en-US" i="1" dirty="0" smtClean="0"/>
              <a:t> </a:t>
            </a:r>
            <a:endParaRPr lang="en-US" altLang="en-US" i="1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Because this is a geometric series, it converges when            </a:t>
            </a:r>
            <a:endParaRPr lang="en-US" altLang="en-US" sz="2400" dirty="0" smtClean="0"/>
          </a:p>
          <a:p>
            <a:pPr marL="0" indent="0">
              <a:buNone/>
            </a:pPr>
            <a:r>
              <a:rPr lang="en-US" altLang="en-US" sz="2400" dirty="0" smtClean="0"/>
              <a:t>|</a:t>
            </a:r>
            <a:r>
              <a:rPr lang="en-US" altLang="en-US" sz="600" dirty="0" smtClean="0"/>
              <a:t> </a:t>
            </a:r>
            <a:r>
              <a:rPr lang="en-US" altLang="en-US" sz="2400" dirty="0"/>
              <a:t>–</a:t>
            </a:r>
            <a:r>
              <a:rPr lang="en-US" altLang="en-US" sz="2400" i="1" dirty="0"/>
              <a:t>x</a:t>
            </a:r>
            <a:r>
              <a:rPr lang="en-US" altLang="en-US" sz="2400" baseline="30000" dirty="0"/>
              <a:t>2</a:t>
            </a:r>
            <a:r>
              <a:rPr lang="en-US" altLang="en-US" sz="600" dirty="0"/>
              <a:t> </a:t>
            </a:r>
            <a:r>
              <a:rPr lang="en-US" altLang="en-US" sz="2400" dirty="0"/>
              <a:t>| &lt; 1, that is, </a:t>
            </a:r>
            <a:r>
              <a:rPr lang="en-US" altLang="en-US" sz="2400" i="1" dirty="0"/>
              <a:t>x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&lt; 1, or |</a:t>
            </a:r>
            <a:r>
              <a:rPr lang="en-US" altLang="en-US" sz="600" dirty="0"/>
              <a:t> </a:t>
            </a:r>
            <a:r>
              <a:rPr lang="en-US" altLang="en-US" sz="2400" i="1" dirty="0"/>
              <a:t>x</a:t>
            </a:r>
            <a:r>
              <a:rPr lang="en-US" altLang="en-US" sz="600" dirty="0"/>
              <a:t> </a:t>
            </a:r>
            <a:r>
              <a:rPr lang="en-US" altLang="en-US" sz="2400" dirty="0"/>
              <a:t>| &lt; 1.</a:t>
            </a:r>
          </a:p>
          <a:p>
            <a:endParaRPr lang="en-US" altLang="en-US" sz="2400" dirty="0"/>
          </a:p>
          <a:p>
            <a:r>
              <a:rPr lang="en-US" altLang="en-US" sz="2400" dirty="0"/>
              <a:t>Therefore the interval of convergence is (–1, 1). (Of course, we could have determined the radius of convergence by applying the Ratio Test, but that much work is unnecessary here.)</a:t>
            </a:r>
          </a:p>
        </p:txBody>
      </p:sp>
      <p:pic>
        <p:nvPicPr>
          <p:cNvPr id="14541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0" y="2428875"/>
            <a:ext cx="415925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541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524000"/>
            <a:ext cx="1909763" cy="8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348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4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5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5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45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7"/>
              <p:cNvSpPr txBox="1">
                <a:spLocks/>
              </p:cNvSpPr>
              <p:nvPr/>
            </p:nvSpPr>
            <p:spPr bwMode="auto">
              <a:xfrm>
                <a:off x="381000" y="1392365"/>
                <a:ext cx="8131175" cy="5008433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95250" h="146050"/>
                <a:bevelB h="44450"/>
              </a:sp3d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857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51C77"/>
                  </a:buClr>
                  <a:buSzPct val="80000"/>
                  <a:buFont typeface="Wingdings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8975" indent="-28257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51C77"/>
                  </a:buClr>
                  <a:buSzPct val="80000"/>
                  <a:buFont typeface="Wingdings" pitchFamily="2" charset="2"/>
                  <a:buChar char="n"/>
                  <a:defRPr sz="2200" b="1">
                    <a:solidFill>
                      <a:schemeClr val="tx1"/>
                    </a:solidFill>
                    <a:latin typeface="+mn-lt"/>
                  </a:defRPr>
                </a:lvl2pPr>
                <a:lvl3pPr marL="1027113" indent="-223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51C77"/>
                  </a:buClr>
                  <a:buSzPct val="80000"/>
                  <a:buFont typeface="Wingdings" pitchFamily="2" charset="2"/>
                  <a:buChar char="n"/>
                  <a:defRPr b="1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𝒂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𝟏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𝒓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𝒙</m:t>
                    </m:r>
                  </m:oMath>
                </a14:m>
                <a:r>
                  <a:rPr lang="en-US" dirty="0" smtClean="0"/>
                  <a:t>, then the Geometric Series becomes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𝟏</m:t>
                      </m:r>
                      <m:r>
                        <a:rPr lang="en-US" b="1" i="1" smtClean="0">
                          <a:latin typeface="Cambria Math"/>
                        </a:rPr>
                        <m:t>+</m:t>
                      </m:r>
                      <m:r>
                        <a:rPr lang="en-US" b="1" i="1" smtClean="0">
                          <a:latin typeface="Cambria Math"/>
                        </a:rPr>
                        <m:t>𝒙</m:t>
                      </m:r>
                      <m:r>
                        <a:rPr lang="en-US" b="1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/>
                            </a:rPr>
                            <m:t>𝟑</m:t>
                          </m:r>
                        </m:sup>
                      </m:sSup>
                      <m:r>
                        <a:rPr lang="en-US" b="1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/>
                            </a:rPr>
                            <m:t>𝟒</m:t>
                          </m:r>
                        </m:sup>
                      </m:sSup>
                      <m:r>
                        <a:rPr lang="en-US" b="1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/>
                            </a:rPr>
                            <m:t>𝟓</m:t>
                          </m:r>
                        </m:sup>
                      </m:sSup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⋯⋯</m:t>
                      </m:r>
                    </m:oMath>
                  </m:oMathPara>
                </a14:m>
                <a:endParaRPr lang="en-US" b="1" dirty="0" smtClean="0">
                  <a:ea typeface="Cambria Math"/>
                </a:endParaRPr>
              </a:p>
              <a:p>
                <a:r>
                  <a:rPr lang="en-US" dirty="0" smtClean="0"/>
                  <a:t>Since we know that the geometric series converges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/>
                          </a:rPr>
                          <m:t>𝟏</m:t>
                        </m:r>
                        <m:r>
                          <a:rPr lang="en-US" b="1" i="1" smtClean="0">
                            <a:latin typeface="Cambria Math"/>
                          </a:rPr>
                          <m:t>−</m:t>
                        </m:r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𝒙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𝟏</m:t>
                      </m:r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𝒙</m:t>
                      </m:r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𝟑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𝟒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/>
                            </a:rPr>
                            <m:t>𝟓</m:t>
                          </m:r>
                        </m:sup>
                      </m:sSup>
                      <m:r>
                        <a:rPr lang="en-US" i="1">
                          <a:latin typeface="Cambria Math"/>
                          <a:ea typeface="Cambria Math"/>
                        </a:rPr>
                        <m:t>⋯⋯</m:t>
                      </m:r>
                    </m:oMath>
                  </m:oMathPara>
                </a14:m>
                <a:endParaRPr lang="en-US" dirty="0">
                  <a:ea typeface="Cambria Math"/>
                </a:endParaRPr>
              </a:p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/>
                          </a:rPr>
                          <m:t>𝟏</m:t>
                        </m:r>
                        <m:r>
                          <a:rPr lang="en-US" b="1" i="1" smtClean="0">
                            <a:latin typeface="Cambria Math"/>
                          </a:rPr>
                          <m:t>−</m:t>
                        </m:r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dirty="0" smtClean="0"/>
                  <a:t> we can use the Power Series in place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endParaRPr lang="en-US" b="1" dirty="0" smtClean="0"/>
              </a:p>
              <a:p>
                <a:endParaRPr lang="en-US" b="1" dirty="0" smtClean="0"/>
              </a:p>
              <a:p>
                <a:pPr lvl="1"/>
                <a:r>
                  <a:rPr lang="en-US" sz="3000" dirty="0" smtClean="0"/>
                  <a:t>Integrate</a:t>
                </a:r>
              </a:p>
              <a:p>
                <a:pPr lvl="1"/>
                <a:r>
                  <a:rPr lang="en-US" sz="3000" dirty="0" smtClean="0"/>
                  <a:t>Differentiate</a:t>
                </a:r>
              </a:p>
              <a:p>
                <a:pPr lvl="1"/>
                <a:r>
                  <a:rPr lang="en-US" sz="3000" dirty="0" smtClean="0"/>
                  <a:t>Algebra</a:t>
                </a:r>
                <a:endParaRPr lang="en-US" sz="2400" dirty="0" smtClean="0"/>
              </a:p>
            </p:txBody>
          </p:sp>
        </mc:Choice>
        <mc:Fallback xmlns="">
          <p:sp>
            <p:nvSpPr>
              <p:cNvPr id="6" name="Content Placeholder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392365"/>
                <a:ext cx="8131175" cy="5008433"/>
              </a:xfrm>
              <a:prstGeom prst="rect">
                <a:avLst/>
              </a:prstGeom>
              <a:blipFill rotWithShape="1">
                <a:blip r:embed="rId3"/>
                <a:stretch>
                  <a:fillRect l="-373" t="-726" b="-8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76200"/>
            <a:ext cx="7132320" cy="1143000"/>
          </a:xfrm>
        </p:spPr>
        <p:txBody>
          <a:bodyPr>
            <a:normAutofit fontScale="90000"/>
          </a:bodyPr>
          <a:lstStyle/>
          <a:p>
            <a:r>
              <a:rPr lang="en-US" smtClean="0"/>
              <a:t>Representing a Function as a Power Series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415939"/>
            <a:ext cx="5858712" cy="183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724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Power Series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A </a:t>
            </a:r>
            <a:r>
              <a:rPr lang="en-US" altLang="en-US" sz="2400" b="1" dirty="0"/>
              <a:t>power series </a:t>
            </a:r>
            <a:r>
              <a:rPr lang="en-US" altLang="en-US" sz="2400" dirty="0"/>
              <a:t>is a series of the form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where </a:t>
            </a:r>
            <a:r>
              <a:rPr lang="en-US" altLang="en-US" sz="2400" i="1" dirty="0"/>
              <a:t>x</a:t>
            </a:r>
            <a:r>
              <a:rPr lang="en-US" altLang="en-US" sz="2400" dirty="0"/>
              <a:t> is a variable and the </a:t>
            </a:r>
            <a:r>
              <a:rPr lang="en-US" altLang="en-US" sz="2400" i="1" dirty="0" err="1"/>
              <a:t>c</a:t>
            </a:r>
            <a:r>
              <a:rPr lang="en-US" altLang="en-US" sz="2400" i="1" baseline="-25000" dirty="0" err="1"/>
              <a:t>n</a:t>
            </a:r>
            <a:r>
              <a:rPr lang="en-US" altLang="en-US" sz="2400" dirty="0" err="1"/>
              <a:t>’s</a:t>
            </a:r>
            <a:r>
              <a:rPr lang="en-US" altLang="en-US" sz="2400" dirty="0"/>
              <a:t> are constants called the </a:t>
            </a:r>
            <a:r>
              <a:rPr lang="en-US" altLang="en-US" sz="2400" b="1" dirty="0"/>
              <a:t>coefficients </a:t>
            </a:r>
            <a:r>
              <a:rPr lang="en-US" altLang="en-US" sz="2400" dirty="0"/>
              <a:t>of the series. </a:t>
            </a:r>
          </a:p>
          <a:p>
            <a:endParaRPr lang="en-US" altLang="en-US" sz="1600" dirty="0"/>
          </a:p>
          <a:p>
            <a:r>
              <a:rPr lang="en-US" altLang="en-US" sz="2400" dirty="0"/>
              <a:t>For each fixed </a:t>
            </a:r>
            <a:r>
              <a:rPr lang="en-US" altLang="en-US" sz="2400" i="1" dirty="0"/>
              <a:t>x</a:t>
            </a:r>
            <a:r>
              <a:rPr lang="en-US" altLang="en-US" sz="2400" dirty="0"/>
              <a:t>, the series      is a series of constants that we can test for convergence or divergence. </a:t>
            </a:r>
          </a:p>
          <a:p>
            <a:endParaRPr lang="en-US" altLang="en-US" sz="1600" dirty="0"/>
          </a:p>
          <a:p>
            <a:r>
              <a:rPr lang="en-US" altLang="en-US" sz="2400" dirty="0"/>
              <a:t>A power series may converge for some values of </a:t>
            </a:r>
            <a:r>
              <a:rPr lang="en-US" altLang="en-US" sz="2400" i="1" dirty="0"/>
              <a:t>x</a:t>
            </a:r>
            <a:r>
              <a:rPr lang="en-US" altLang="en-US" sz="2400" dirty="0"/>
              <a:t> and diverge for other values of </a:t>
            </a:r>
            <a:r>
              <a:rPr lang="en-US" altLang="en-US" sz="2400" i="1" dirty="0"/>
              <a:t>x</a:t>
            </a:r>
            <a:r>
              <a:rPr lang="en-US" altLang="en-US" sz="2400" dirty="0"/>
              <a:t>. </a:t>
            </a:r>
          </a:p>
        </p:txBody>
      </p:sp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0"/>
          <a:stretch>
            <a:fillRect/>
          </a:stretch>
        </p:blipFill>
        <p:spPr bwMode="auto">
          <a:xfrm>
            <a:off x="2057400" y="2149475"/>
            <a:ext cx="5562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33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324"/>
          <a:stretch>
            <a:fillRect/>
          </a:stretch>
        </p:blipFill>
        <p:spPr bwMode="auto">
          <a:xfrm>
            <a:off x="914400" y="2120900"/>
            <a:ext cx="533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33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2" y="4191793"/>
            <a:ext cx="357188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877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Power Series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The sum of the series is a function</a:t>
            </a:r>
          </a:p>
          <a:p>
            <a:endParaRPr lang="en-US" altLang="en-US" sz="1050" dirty="0"/>
          </a:p>
          <a:p>
            <a:r>
              <a:rPr lang="en-US" altLang="en-US" sz="2400" dirty="0"/>
              <a:t>		</a:t>
            </a:r>
            <a:r>
              <a:rPr lang="en-US" altLang="en-US" sz="2400" i="1" dirty="0"/>
              <a:t>f</a:t>
            </a:r>
            <a:r>
              <a:rPr lang="en-US" altLang="en-US" sz="200" dirty="0"/>
              <a:t> </a:t>
            </a:r>
            <a:r>
              <a:rPr lang="en-US" altLang="en-US" sz="2400" dirty="0"/>
              <a:t>(</a:t>
            </a:r>
            <a:r>
              <a:rPr lang="en-US" altLang="en-US" sz="2400" i="1" dirty="0"/>
              <a:t>x</a:t>
            </a:r>
            <a:r>
              <a:rPr lang="en-US" altLang="en-US" sz="2400" dirty="0"/>
              <a:t>) = </a:t>
            </a:r>
            <a:r>
              <a:rPr lang="en-US" altLang="en-US" sz="2400" i="1" dirty="0"/>
              <a:t>c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 + </a:t>
            </a:r>
            <a:r>
              <a:rPr lang="en-US" altLang="en-US" sz="2400" i="1" dirty="0"/>
              <a:t>c</a:t>
            </a:r>
            <a:r>
              <a:rPr lang="en-US" altLang="en-US" sz="2400" baseline="-25000" dirty="0"/>
              <a:t>1</a:t>
            </a:r>
            <a:r>
              <a:rPr lang="en-US" altLang="en-US" sz="2400" i="1" dirty="0"/>
              <a:t>x</a:t>
            </a:r>
            <a:r>
              <a:rPr lang="en-US" altLang="en-US" sz="2400" dirty="0"/>
              <a:t> + </a:t>
            </a:r>
            <a:r>
              <a:rPr lang="en-US" altLang="en-US" sz="2400" i="1" dirty="0"/>
              <a:t>c</a:t>
            </a:r>
            <a:r>
              <a:rPr lang="en-US" altLang="en-US" sz="2400" baseline="-25000" dirty="0"/>
              <a:t>2</a:t>
            </a:r>
            <a:r>
              <a:rPr lang="en-US" altLang="en-US" sz="2400" i="1" dirty="0"/>
              <a:t>x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+ </a:t>
            </a:r>
            <a:r>
              <a:rPr lang="en-US" altLang="en-US" sz="2400" b="1" baseline="30000" dirty="0"/>
              <a:t>. . .</a:t>
            </a:r>
            <a:r>
              <a:rPr lang="en-US" altLang="en-US" sz="2400" dirty="0"/>
              <a:t> + </a:t>
            </a:r>
            <a:r>
              <a:rPr lang="en-US" altLang="en-US" sz="2400" i="1" dirty="0" err="1"/>
              <a:t>c</a:t>
            </a:r>
            <a:r>
              <a:rPr lang="en-US" altLang="en-US" sz="2400" i="1" baseline="-25000" dirty="0" err="1"/>
              <a:t>n</a:t>
            </a:r>
            <a:r>
              <a:rPr lang="en-US" altLang="en-US" sz="2400" i="1" dirty="0" err="1"/>
              <a:t>x</a:t>
            </a:r>
            <a:r>
              <a:rPr lang="en-US" altLang="en-US" sz="2400" i="1" baseline="30000" dirty="0" err="1"/>
              <a:t>n</a:t>
            </a:r>
            <a:r>
              <a:rPr lang="en-US" altLang="en-US" sz="2400" dirty="0"/>
              <a:t> + </a:t>
            </a:r>
            <a:r>
              <a:rPr lang="en-US" altLang="en-US" sz="2400" b="1" baseline="30000" dirty="0"/>
              <a:t>. . .</a:t>
            </a:r>
          </a:p>
          <a:p>
            <a:endParaRPr lang="en-US" altLang="en-US" sz="1050" dirty="0"/>
          </a:p>
          <a:p>
            <a:r>
              <a:rPr lang="en-US" altLang="en-US" sz="2400" dirty="0"/>
              <a:t>whose domain is the set of all </a:t>
            </a:r>
            <a:r>
              <a:rPr lang="en-US" altLang="en-US" sz="2400" i="1" dirty="0"/>
              <a:t>x</a:t>
            </a:r>
            <a:r>
              <a:rPr lang="en-US" altLang="en-US" sz="2400" dirty="0"/>
              <a:t> for which the series converges. Notice that </a:t>
            </a:r>
            <a:r>
              <a:rPr lang="en-US" altLang="en-US" sz="2400" i="1" dirty="0"/>
              <a:t>f</a:t>
            </a:r>
            <a:r>
              <a:rPr lang="en-US" altLang="en-US" sz="2400" dirty="0"/>
              <a:t> resembles a polynomial. The only difference is that </a:t>
            </a:r>
            <a:r>
              <a:rPr lang="en-US" altLang="en-US" sz="2400" i="1" dirty="0"/>
              <a:t>f </a:t>
            </a:r>
            <a:r>
              <a:rPr lang="en-US" altLang="en-US" sz="2400" dirty="0"/>
              <a:t>has infinitely many terms.</a:t>
            </a:r>
          </a:p>
          <a:p>
            <a:endParaRPr lang="en-US" altLang="en-US" sz="1050" dirty="0"/>
          </a:p>
          <a:p>
            <a:r>
              <a:rPr lang="en-US" altLang="en-US" sz="2400" dirty="0"/>
              <a:t>For instance, if we take </a:t>
            </a:r>
            <a:r>
              <a:rPr lang="en-US" altLang="en-US" sz="2400" i="1" dirty="0" err="1"/>
              <a:t>c</a:t>
            </a:r>
            <a:r>
              <a:rPr lang="en-US" altLang="en-US" sz="2400" i="1" baseline="-25000" dirty="0" err="1"/>
              <a:t>n</a:t>
            </a:r>
            <a:r>
              <a:rPr lang="en-US" altLang="en-US" sz="2400" dirty="0"/>
              <a:t> = 1 for all </a:t>
            </a:r>
            <a:r>
              <a:rPr lang="en-US" altLang="en-US" sz="2400" i="1" dirty="0"/>
              <a:t>n</a:t>
            </a:r>
            <a:r>
              <a:rPr lang="en-US" altLang="en-US" sz="2400" dirty="0"/>
              <a:t>, the power series becomes the geometric series </a:t>
            </a:r>
          </a:p>
          <a:p>
            <a:endParaRPr lang="en-US" altLang="en-US" sz="1050" dirty="0"/>
          </a:p>
          <a:p>
            <a:r>
              <a:rPr lang="en-US" altLang="en-US" sz="2400" dirty="0"/>
              <a:t>		      </a:t>
            </a:r>
            <a:r>
              <a:rPr lang="en-US" altLang="en-US" sz="2400" i="1" dirty="0" err="1"/>
              <a:t>x</a:t>
            </a:r>
            <a:r>
              <a:rPr lang="en-US" altLang="en-US" sz="2400" i="1" baseline="30000" dirty="0" err="1"/>
              <a:t>n</a:t>
            </a:r>
            <a:r>
              <a:rPr lang="en-US" altLang="en-US" sz="2400" dirty="0"/>
              <a:t> = 1 + </a:t>
            </a:r>
            <a:r>
              <a:rPr lang="en-US" altLang="en-US" sz="2400" i="1" dirty="0"/>
              <a:t>x</a:t>
            </a:r>
            <a:r>
              <a:rPr lang="en-US" altLang="en-US" sz="2400" dirty="0"/>
              <a:t> + </a:t>
            </a:r>
            <a:r>
              <a:rPr lang="en-US" altLang="en-US" sz="2400" i="1" dirty="0"/>
              <a:t>x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+ </a:t>
            </a:r>
            <a:r>
              <a:rPr lang="en-US" altLang="en-US" sz="2400" b="1" baseline="30000" dirty="0"/>
              <a:t>. . .</a:t>
            </a:r>
            <a:r>
              <a:rPr lang="en-US" altLang="en-US" sz="2400" dirty="0"/>
              <a:t> + </a:t>
            </a:r>
            <a:r>
              <a:rPr lang="en-US" altLang="en-US" sz="2400" i="1" dirty="0" err="1"/>
              <a:t>x</a:t>
            </a:r>
            <a:r>
              <a:rPr lang="en-US" altLang="en-US" sz="2400" i="1" baseline="30000" dirty="0" err="1"/>
              <a:t>n</a:t>
            </a:r>
            <a:r>
              <a:rPr lang="en-US" altLang="en-US" sz="2400" dirty="0"/>
              <a:t> + </a:t>
            </a:r>
            <a:r>
              <a:rPr lang="en-US" altLang="en-US" sz="2400" b="1" baseline="30000" dirty="0"/>
              <a:t>. . .</a:t>
            </a:r>
            <a:endParaRPr lang="en-US" altLang="en-US" sz="2400" b="1" dirty="0"/>
          </a:p>
          <a:p>
            <a:endParaRPr lang="en-US" altLang="en-US" sz="1050" dirty="0"/>
          </a:p>
          <a:p>
            <a:r>
              <a:rPr lang="en-US" altLang="en-US" sz="2400" dirty="0"/>
              <a:t>which converges when –1 &lt; </a:t>
            </a:r>
            <a:r>
              <a:rPr lang="en-US" altLang="en-US" sz="2400" i="1" dirty="0"/>
              <a:t>x &lt;</a:t>
            </a:r>
            <a:r>
              <a:rPr lang="en-US" altLang="en-US" sz="2400" dirty="0"/>
              <a:t> 1 and diverges </a:t>
            </a:r>
            <a:r>
              <a:rPr lang="en-US" altLang="en-US" sz="2400" dirty="0" smtClean="0"/>
              <a:t>when|</a:t>
            </a:r>
            <a:r>
              <a:rPr lang="en-US" altLang="en-US" sz="600" dirty="0" smtClean="0"/>
              <a:t> </a:t>
            </a:r>
            <a:r>
              <a:rPr lang="en-US" altLang="en-US" sz="2400" i="1" dirty="0"/>
              <a:t>x</a:t>
            </a:r>
            <a:r>
              <a:rPr lang="en-US" altLang="en-US" sz="600" dirty="0"/>
              <a:t> </a:t>
            </a:r>
            <a:r>
              <a:rPr lang="en-US" altLang="en-US" sz="2400" dirty="0"/>
              <a:t>| </a:t>
            </a:r>
            <a:r>
              <a:rPr lang="en-US" altLang="en-US" sz="2400" b="1" dirty="0">
                <a:sym typeface="Symbol" charset="2"/>
              </a:rPr>
              <a:t></a:t>
            </a:r>
            <a:r>
              <a:rPr lang="en-US" altLang="en-US" sz="2400" dirty="0"/>
              <a:t> 1.</a:t>
            </a:r>
          </a:p>
        </p:txBody>
      </p:sp>
      <p:pic>
        <p:nvPicPr>
          <p:cNvPr id="144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876800"/>
            <a:ext cx="39370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002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Power Series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More generally, a series of the form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is called a </a:t>
            </a:r>
            <a:r>
              <a:rPr lang="en-US" altLang="en-US" sz="2400" b="1" dirty="0"/>
              <a:t>power series in</a:t>
            </a:r>
            <a:r>
              <a:rPr lang="en-US" altLang="en-US" sz="2400" dirty="0"/>
              <a:t> (</a:t>
            </a:r>
            <a:r>
              <a:rPr lang="en-US" altLang="en-US" sz="2400" i="1" dirty="0"/>
              <a:t>x</a:t>
            </a:r>
            <a:r>
              <a:rPr lang="en-US" altLang="en-US" sz="2400" dirty="0"/>
              <a:t> – </a:t>
            </a:r>
            <a:r>
              <a:rPr lang="en-US" altLang="en-US" sz="2400" i="1" dirty="0"/>
              <a:t>a</a:t>
            </a:r>
            <a:r>
              <a:rPr lang="en-US" altLang="en-US" sz="2400" dirty="0"/>
              <a:t>) or a </a:t>
            </a:r>
            <a:r>
              <a:rPr lang="en-US" altLang="en-US" sz="2400" b="1" dirty="0"/>
              <a:t>power series centered at </a:t>
            </a:r>
            <a:r>
              <a:rPr lang="en-US" altLang="en-US" sz="2400" b="1" i="1" dirty="0"/>
              <a:t>a </a:t>
            </a:r>
            <a:r>
              <a:rPr lang="en-US" altLang="en-US" sz="2400" dirty="0"/>
              <a:t>or a </a:t>
            </a:r>
            <a:r>
              <a:rPr lang="en-US" altLang="en-US" sz="2400" b="1" dirty="0"/>
              <a:t>power series about </a:t>
            </a:r>
            <a:r>
              <a:rPr lang="en-US" altLang="en-US" sz="2400" b="1" i="1" dirty="0"/>
              <a:t>a</a:t>
            </a:r>
            <a:r>
              <a:rPr lang="en-US" altLang="en-US" sz="2400" dirty="0"/>
              <a:t>. </a:t>
            </a:r>
          </a:p>
          <a:p>
            <a:endParaRPr lang="en-US" altLang="en-US" sz="1050" dirty="0"/>
          </a:p>
          <a:p>
            <a:r>
              <a:rPr lang="en-US" altLang="en-US" sz="2400" dirty="0"/>
              <a:t>Notice that in writing out the term corresponding to </a:t>
            </a:r>
            <a:r>
              <a:rPr lang="en-US" altLang="en-US" sz="2400" i="1" dirty="0"/>
              <a:t>n</a:t>
            </a:r>
            <a:r>
              <a:rPr lang="en-US" altLang="en-US" sz="2400" dirty="0"/>
              <a:t> = 0 in Equations 1 and 2 we have adopted the convention that      (</a:t>
            </a:r>
            <a:r>
              <a:rPr lang="en-US" altLang="en-US" sz="2400" i="1" dirty="0"/>
              <a:t>x</a:t>
            </a:r>
            <a:r>
              <a:rPr lang="en-US" altLang="en-US" sz="2400" dirty="0"/>
              <a:t> – </a:t>
            </a:r>
            <a:r>
              <a:rPr lang="en-US" altLang="en-US" sz="2400" i="1" dirty="0"/>
              <a:t>a</a:t>
            </a:r>
            <a:r>
              <a:rPr lang="en-US" altLang="en-US" sz="2400" dirty="0"/>
              <a:t>)</a:t>
            </a:r>
            <a:r>
              <a:rPr lang="en-US" altLang="en-US" sz="2400" baseline="30000" dirty="0"/>
              <a:t>0</a:t>
            </a:r>
            <a:r>
              <a:rPr lang="en-US" altLang="en-US" sz="2400" dirty="0"/>
              <a:t> = 1 even when </a:t>
            </a:r>
            <a:r>
              <a:rPr lang="en-US" altLang="en-US" sz="2400" i="1" dirty="0"/>
              <a:t>x</a:t>
            </a:r>
            <a:r>
              <a:rPr lang="en-US" altLang="en-US" sz="2400" dirty="0"/>
              <a:t> = </a:t>
            </a:r>
            <a:r>
              <a:rPr lang="en-US" altLang="en-US" sz="2400" i="1" dirty="0"/>
              <a:t>a</a:t>
            </a:r>
            <a:r>
              <a:rPr lang="en-US" altLang="en-US" sz="2400" dirty="0"/>
              <a:t>. </a:t>
            </a:r>
          </a:p>
          <a:p>
            <a:endParaRPr lang="en-US" altLang="en-US" sz="1050" dirty="0"/>
          </a:p>
          <a:p>
            <a:r>
              <a:rPr lang="en-US" altLang="en-US" sz="2400" dirty="0"/>
              <a:t>Notice also that when </a:t>
            </a:r>
            <a:r>
              <a:rPr lang="en-US" altLang="en-US" sz="2400" i="1" dirty="0"/>
              <a:t>x</a:t>
            </a:r>
            <a:r>
              <a:rPr lang="en-US" altLang="en-US" sz="2400" dirty="0"/>
              <a:t> = </a:t>
            </a:r>
            <a:r>
              <a:rPr lang="en-US" altLang="en-US" sz="2400" i="1" dirty="0"/>
              <a:t>a</a:t>
            </a:r>
            <a:r>
              <a:rPr lang="en-US" altLang="en-US" sz="2400" dirty="0"/>
              <a:t> all of the terms are 0 for </a:t>
            </a:r>
            <a:r>
              <a:rPr lang="en-US" altLang="en-US" sz="2400" i="1" dirty="0"/>
              <a:t>n</a:t>
            </a:r>
            <a:r>
              <a:rPr lang="en-US" altLang="en-US" sz="2400" dirty="0"/>
              <a:t> </a:t>
            </a:r>
            <a:r>
              <a:rPr lang="en-US" altLang="en-US" sz="2400" b="1" dirty="0">
                <a:sym typeface="Symbol" charset="2"/>
              </a:rPr>
              <a:t></a:t>
            </a:r>
            <a:r>
              <a:rPr lang="en-US" altLang="en-US" sz="2400" dirty="0"/>
              <a:t> 1 and so the power series      always converges when </a:t>
            </a:r>
            <a:r>
              <a:rPr lang="en-US" altLang="en-US" sz="2400" i="1" dirty="0"/>
              <a:t>x</a:t>
            </a:r>
            <a:r>
              <a:rPr lang="en-US" altLang="en-US" sz="2400" dirty="0"/>
              <a:t> = </a:t>
            </a:r>
            <a:r>
              <a:rPr lang="en-US" altLang="en-US" sz="2400" i="1" dirty="0"/>
              <a:t>a</a:t>
            </a:r>
            <a:r>
              <a:rPr lang="en-US" altLang="en-US" sz="2400" dirty="0"/>
              <a:t>.</a:t>
            </a:r>
          </a:p>
        </p:txBody>
      </p:sp>
      <p:pic>
        <p:nvPicPr>
          <p:cNvPr id="1454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4" b="-9415"/>
          <a:stretch>
            <a:fillRect/>
          </a:stretch>
        </p:blipFill>
        <p:spPr bwMode="auto">
          <a:xfrm>
            <a:off x="1952625" y="2085975"/>
            <a:ext cx="6218238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54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95"/>
          <a:stretch>
            <a:fillRect/>
          </a:stretch>
        </p:blipFill>
        <p:spPr bwMode="auto">
          <a:xfrm>
            <a:off x="838200" y="2057400"/>
            <a:ext cx="457200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541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8" y="5867400"/>
            <a:ext cx="32861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259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Power Series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462088"/>
            <a:ext cx="8226425" cy="5256212"/>
          </a:xfrm>
          <a:noFill/>
        </p:spPr>
        <p:txBody>
          <a:bodyPr/>
          <a:lstStyle/>
          <a:p>
            <a:pPr marL="0" indent="0">
              <a:buNone/>
            </a:pPr>
            <a:endParaRPr lang="en-US" altLang="en-US" sz="2400" dirty="0" smtClean="0"/>
          </a:p>
          <a:p>
            <a:pPr marL="0" indent="0">
              <a:buNone/>
            </a:pPr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  <a:p>
            <a:r>
              <a:rPr lang="en-US" altLang="en-US" sz="2400" dirty="0"/>
              <a:t>The number </a:t>
            </a:r>
            <a:r>
              <a:rPr lang="en-US" altLang="en-US" sz="2400" i="1" dirty="0"/>
              <a:t>R</a:t>
            </a:r>
            <a:r>
              <a:rPr lang="en-US" altLang="en-US" sz="2400" dirty="0"/>
              <a:t> in case (iii) is called the </a:t>
            </a:r>
            <a:r>
              <a:rPr lang="en-US" altLang="en-US" sz="2400" b="1" dirty="0"/>
              <a:t>radius of convergence </a:t>
            </a:r>
            <a:r>
              <a:rPr lang="en-US" altLang="en-US" sz="2400" dirty="0"/>
              <a:t>of the power series. By convention, the radius of convergence is </a:t>
            </a:r>
            <a:r>
              <a:rPr lang="en-US" altLang="en-US" sz="2400" i="1" dirty="0"/>
              <a:t>R</a:t>
            </a:r>
            <a:r>
              <a:rPr lang="en-US" altLang="en-US" sz="2400" dirty="0"/>
              <a:t> = 0 in case 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 and </a:t>
            </a:r>
            <a:r>
              <a:rPr lang="en-US" altLang="en-US" sz="2400" i="1" dirty="0"/>
              <a:t>R</a:t>
            </a:r>
            <a:r>
              <a:rPr lang="en-US" altLang="en-US" sz="2400" dirty="0"/>
              <a:t> =     in case (ii). </a:t>
            </a:r>
          </a:p>
          <a:p>
            <a:endParaRPr lang="en-US" altLang="en-US" sz="1050" dirty="0"/>
          </a:p>
          <a:p>
            <a:endParaRPr lang="en-US" altLang="en-US" sz="2400" dirty="0"/>
          </a:p>
        </p:txBody>
      </p:sp>
      <p:pic>
        <p:nvPicPr>
          <p:cNvPr id="15053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299450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505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5"/>
          <a:stretch>
            <a:fillRect/>
          </a:stretch>
        </p:blipFill>
        <p:spPr bwMode="auto">
          <a:xfrm>
            <a:off x="3886200" y="5351461"/>
            <a:ext cx="3381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4" b="-9415"/>
          <a:stretch>
            <a:fillRect/>
          </a:stretch>
        </p:blipFill>
        <p:spPr bwMode="auto">
          <a:xfrm>
            <a:off x="2011362" y="1259459"/>
            <a:ext cx="6218238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7856" y="1447800"/>
            <a:ext cx="1526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 Form: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0"/>
          <a:stretch>
            <a:fillRect/>
          </a:stretch>
        </p:blipFill>
        <p:spPr bwMode="auto">
          <a:xfrm>
            <a:off x="1787525" y="5699195"/>
            <a:ext cx="5562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61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0"/>
            <a:ext cx="7132320" cy="1143000"/>
          </a:xfrm>
        </p:spPr>
        <p:txBody>
          <a:bodyPr/>
          <a:lstStyle/>
          <a:p>
            <a:pPr defTabSz="971550"/>
            <a:r>
              <a:rPr lang="en-US" dirty="0"/>
              <a:t>Strategy for Testing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819400" y="1219200"/>
                <a:ext cx="4114800" cy="37279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u="sng" dirty="0" smtClean="0"/>
                  <a:t>If</a:t>
                </a:r>
                <a:r>
                  <a:rPr lang="en-US" sz="1400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400" i="0" smtClean="0"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14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1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 smtClean="0">
                            <a:latin typeface="Cambria Math"/>
                            <a:ea typeface="Cambria Math"/>
                          </a:rPr>
                          <m:t>≠</m:t>
                        </m:r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func>
                  </m:oMath>
                </a14:m>
                <a:r>
                  <a:rPr lang="en-US" sz="1400" dirty="0" smtClean="0"/>
                  <a:t> </a:t>
                </a:r>
                <a:r>
                  <a:rPr lang="en-US" sz="1400" b="1" u="sng" dirty="0" smtClean="0"/>
                  <a:t>then</a:t>
                </a:r>
                <a:r>
                  <a:rPr lang="en-US" sz="1400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dirty="0" smtClean="0"/>
                  <a:t> is divergent</a:t>
                </a:r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219200"/>
                <a:ext cx="4114800" cy="37279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-217170" y="1143000"/>
            <a:ext cx="311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Test for Divergence</a:t>
            </a:r>
            <a:endParaRPr lang="en-US" sz="24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19400" y="1642558"/>
                <a:ext cx="4103370" cy="37946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Geometric converges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𝑎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1−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1400" dirty="0" smtClean="0"/>
                  <a:t> when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charset="0"/>
                      </a:rPr>
                      <m:t>|</m:t>
                    </m:r>
                    <m:r>
                      <a:rPr lang="en-US" sz="1400" b="0" i="1" smtClean="0">
                        <a:latin typeface="Cambria Math" charset="0"/>
                      </a:rPr>
                      <m:t>𝑟</m:t>
                    </m:r>
                    <m:r>
                      <a:rPr lang="en-US" sz="1400" b="0" i="1" smtClean="0">
                        <a:latin typeface="Cambria Math" charset="0"/>
                      </a:rPr>
                      <m:t>|&lt;1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642558"/>
                <a:ext cx="4103370" cy="3794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19400" y="2146781"/>
                <a:ext cx="4114800" cy="37241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𝑝</m:t>
                    </m:r>
                  </m:oMath>
                </a14:m>
                <a:r>
                  <a:rPr lang="en-US" sz="1400" dirty="0" smtClean="0"/>
                  <a:t>-series converges when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𝑝</m:t>
                    </m:r>
                    <m:r>
                      <a:rPr lang="en-US" sz="1400" b="0" i="1" smtClean="0">
                        <a:latin typeface="Cambria Math"/>
                      </a:rPr>
                      <m:t>&gt;1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146781"/>
                <a:ext cx="4114800" cy="37241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91000" y="2550607"/>
                <a:ext cx="4114710" cy="64979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dirty="0" smtClean="0"/>
                  <a:t> convergent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1400" i="1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400" dirty="0" smtClean="0"/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/>
                        <a:ea typeface="Cambria Math"/>
                      </a:rPr>
                      <m:t>∀</m:t>
                    </m:r>
                  </m:oMath>
                </a14:m>
                <a:r>
                  <a:rPr lang="en-US" sz="1400" dirty="0" smtClean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1400" dirty="0" smtClean="0"/>
                  <a:t>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sz="1400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dirty="0" smtClean="0"/>
                  <a:t> convergent </a:t>
                </a:r>
                <a:endParaRPr lang="en-US" sz="1400" i="1" dirty="0" smtClean="0"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dirty="0"/>
                  <a:t> </a:t>
                </a:r>
                <a:r>
                  <a:rPr lang="en-US" sz="1400" dirty="0" smtClean="0"/>
                  <a:t>divergent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1400" i="1" smtClean="0">
                        <a:latin typeface="Cambria Math"/>
                        <a:ea typeface="Cambria Math"/>
                      </a:rPr>
                      <m:t>≥</m:t>
                    </m:r>
                    <m:sSub>
                      <m:sSubPr>
                        <m:ctrlPr>
                          <a:rPr lang="en-US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  <a:ea typeface="Cambria Math"/>
                      </a:rPr>
                      <m:t>∀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1400" dirty="0"/>
                  <a:t>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sz="1400" i="1">
                            <a:latin typeface="Cambria Math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dirty="0"/>
                  <a:t> </a:t>
                </a:r>
                <a:r>
                  <a:rPr lang="en-US" sz="1400" dirty="0" smtClean="0"/>
                  <a:t>divergent </a:t>
                </a:r>
                <a:endParaRPr 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2550607"/>
                <a:ext cx="4114710" cy="64979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03945" y="3280112"/>
                <a:ext cx="4840055" cy="73866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/>
                  <a:t>Suppose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i="1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i="1" dirty="0"/>
                  <a:t> are series with positive terms. </a:t>
                </a:r>
                <a:endParaRPr lang="en-US" sz="1400" i="1" dirty="0" smtClean="0"/>
              </a:p>
              <a:p>
                <a:endParaRPr lang="en-US" sz="1400" i="1" dirty="0" smtClean="0"/>
              </a:p>
              <a:p>
                <a:r>
                  <a:rPr lang="en-US" sz="1400" i="1" dirty="0" smtClean="0"/>
                  <a:t> If                        Then </a:t>
                </a:r>
                <a:r>
                  <a:rPr lang="en-US" sz="1400" i="1" dirty="0"/>
                  <a:t>either both series converge or both diverge </a:t>
                </a:r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945" y="3280112"/>
                <a:ext cx="4840055" cy="7386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62640" y="3508177"/>
                <a:ext cx="969111" cy="442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1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b="1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a:rPr lang="en-US" sz="1200" b="1" i="0" smtClean="0">
                                  <a:latin typeface="Cambria Math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1200" b="1" i="1" smtClean="0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sz="1200" b="1" i="1" smtClean="0">
                                  <a:latin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b="1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sz="1200" b="1" i="1" smtClean="0">
                          <a:latin typeface="Cambria Math"/>
                        </a:rPr>
                        <m:t>=</m:t>
                      </m:r>
                      <m:r>
                        <a:rPr lang="en-US" sz="1200" b="1" i="1" smtClean="0">
                          <a:latin typeface="Cambria Math"/>
                        </a:rPr>
                        <m:t>𝒄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40" y="3508177"/>
                <a:ext cx="969111" cy="44230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362200" y="3200400"/>
            <a:ext cx="1903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/>
              <a:t>Limit Comparison Test</a:t>
            </a:r>
            <a:endParaRPr lang="en-US" sz="1400" b="1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-293370" y="1475525"/>
            <a:ext cx="311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geometric-series?</a:t>
            </a:r>
            <a:endParaRPr lang="en-US" sz="2400" b="1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-815340" y="1905000"/>
            <a:ext cx="3112770" cy="55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p-series?</a:t>
            </a:r>
            <a:endParaRPr lang="en-US" sz="2400" b="1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-103428" y="2521803"/>
            <a:ext cx="2008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“like” a g- or p-series?</a:t>
            </a:r>
            <a:endParaRPr lang="en-US" sz="2400" b="1" u="sng" dirty="0"/>
          </a:p>
        </p:txBody>
      </p:sp>
      <p:sp>
        <p:nvSpPr>
          <p:cNvPr id="18" name="TextBox 17"/>
          <p:cNvSpPr txBox="1"/>
          <p:nvPr/>
        </p:nvSpPr>
        <p:spPr>
          <a:xfrm>
            <a:off x="1676400" y="2511623"/>
            <a:ext cx="2969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/>
              <a:t>Comparison Test</a:t>
            </a:r>
            <a:endParaRPr lang="en-US" sz="14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819400" y="4059962"/>
                <a:ext cx="4562523" cy="58823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An alternating series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sz="1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dirty="0" smtClean="0"/>
                  <a:t> is convergent </a:t>
                </a:r>
                <a:r>
                  <a:rPr lang="en-US" sz="1400" b="1" u="sng" dirty="0" smtClean="0"/>
                  <a:t>if</a:t>
                </a:r>
              </a:p>
              <a:p>
                <a:pPr algn="ctr"/>
                <a:r>
                  <a:rPr lang="en-US" sz="1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𝑖</m:t>
                    </m:r>
                    <m:r>
                      <a:rPr lang="en-US" sz="1400" i="1">
                        <a:latin typeface="Cambria Math"/>
                      </a:rPr>
                      <m:t>)  </m:t>
                    </m:r>
                    <m:sSub>
                      <m:sSubPr>
                        <m:ctrlPr>
                          <a:rPr lang="en-US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𝑛</m:t>
                        </m:r>
                        <m:r>
                          <a:rPr lang="en-US" sz="1400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sz="1400" i="1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sz="1400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  <m:sub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  <m:r>
                      <a:rPr lang="en-US" sz="1400" i="1">
                        <a:latin typeface="Cambria Math"/>
                        <a:ea typeface="Cambria Math"/>
                      </a:rPr>
                      <m:t>   </m:t>
                    </m:r>
                    <m:r>
                      <a:rPr lang="en-US" sz="1400" i="1" smtClean="0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14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140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en-US" sz="1400" i="1" dirty="0" smtClean="0">
                    <a:latin typeface="Cambria Math"/>
                    <a:ea typeface="Cambria Math"/>
                  </a:rPr>
                  <a:t>, </a:t>
                </a:r>
                <a:r>
                  <a:rPr lang="en-US" sz="1400" dirty="0" smtClean="0"/>
                  <a:t>               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𝑖𝑖</m:t>
                    </m:r>
                    <m:r>
                      <a:rPr lang="en-US" sz="1400" i="1">
                        <a:latin typeface="Cambria Math"/>
                      </a:rPr>
                      <m:t>) </m:t>
                    </m:r>
                    <m:func>
                      <m:funcPr>
                        <m:ctrlPr>
                          <a:rPr lang="en-US" sz="1400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sz="1400" i="1">
                                <a:latin typeface="Cambria Math"/>
                                <a:ea typeface="Cambria Math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latin typeface="Cambria Math"/>
                          </a:rPr>
                          <m:t>=0</m:t>
                        </m:r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059962"/>
                <a:ext cx="4562523" cy="58823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-647226" y="4034135"/>
            <a:ext cx="402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Alternating Series?</a:t>
            </a:r>
            <a:endParaRPr lang="en-US" sz="24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0" y="5127066"/>
                <a:ext cx="28205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u="sng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1" i="0" u="sng" smtClean="0">
                            <a:latin typeface="Cambria Math"/>
                          </a:rPr>
                          <m:t>"!" </m:t>
                        </m:r>
                        <m:r>
                          <m:rPr>
                            <m:nor/>
                          </m:rPr>
                          <a:rPr lang="en-US" sz="2400" b="1" i="0" u="sng" smtClean="0">
                            <a:latin typeface="Cambria Math"/>
                          </a:rPr>
                          <m:t>or</m:t>
                        </m:r>
                        <m:r>
                          <m:rPr>
                            <m:nor/>
                          </m:rPr>
                          <a:rPr lang="en-US" sz="2400" b="1" i="0" u="sng" smtClean="0">
                            <a:latin typeface="Cambria Math"/>
                          </a:rPr>
                          <m:t> </m:t>
                        </m:r>
                        <m:d>
                          <m:dPr>
                            <m:ctrlPr>
                              <a:rPr lang="en-US" sz="2400" b="1" i="1" u="sng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1" i="1" u="sng" smtClean="0">
                                <a:latin typeface="Cambria Math"/>
                              </a:rPr>
                              <m:t>𝒄𝒐𝒏𝒔𝒕𝒂𝒏𝒕</m:t>
                            </m:r>
                          </m:e>
                        </m:d>
                      </m:e>
                      <m:sup>
                        <m:r>
                          <a:rPr lang="en-US" sz="2400" b="1" i="1" u="sng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u="sng" dirty="0" smtClean="0"/>
                  <a:t>?</a:t>
                </a:r>
                <a:endParaRPr lang="en-US" sz="2400" b="1" u="sng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27066"/>
                <a:ext cx="2820516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432" t="-10526" r="-216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819400" y="5105400"/>
                <a:ext cx="1390637" cy="57169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US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𝐿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5105400"/>
                <a:ext cx="1390637" cy="57169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157589" y="5181600"/>
                <a:ext cx="10908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/>
                                    <a:ea typeface="Cambria Math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/>
                                    <a:ea typeface="Cambria Math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/>
                  <a:t>?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589" y="5181600"/>
                <a:ext cx="1090811" cy="461665"/>
              </a:xfrm>
              <a:prstGeom prst="rect">
                <a:avLst/>
              </a:prstGeom>
              <a:blipFill rotWithShape="1">
                <a:blip r:embed="rId12"/>
                <a:stretch>
                  <a:fillRect t="-10526" r="-782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324600" y="5223878"/>
                <a:ext cx="1380443" cy="41492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ad>
                            <m:radPr>
                              <m:ctrlPr>
                                <a:rPr lang="en-US" sz="14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deg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e>
                      </m:func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𝐿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5223878"/>
                <a:ext cx="1380443" cy="41492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6200" y="5766024"/>
                <a:ext cx="4724400" cy="5603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u="sng" dirty="0" smtClean="0"/>
                  <a:t>I</a:t>
                </a:r>
                <a14:m>
                  <m:oMath xmlns:m="http://schemas.openxmlformats.org/officeDocument/2006/math">
                    <m:r>
                      <a:rPr lang="en-US" sz="2400" b="1" i="0" u="sng" smtClean="0">
                        <a:latin typeface="Cambria Math"/>
                      </a:rPr>
                      <m:t>𝐬</m:t>
                    </m:r>
                    <m:nary>
                      <m:naryPr>
                        <m:ctrlPr>
                          <a:rPr lang="en-US" sz="2400" b="1" i="1" u="sng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 u="sng"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sz="2400" b="1" i="1" u="sng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sz="2400" b="1" i="1" u="sng">
                            <a:latin typeface="Cambria Math"/>
                          </a:rPr>
                          <m:t>𝒇</m:t>
                        </m:r>
                        <m:r>
                          <a:rPr lang="en-US" sz="2400" b="1" i="1" u="sng">
                            <a:latin typeface="Cambria Math"/>
                          </a:rPr>
                          <m:t>(</m:t>
                        </m:r>
                        <m:r>
                          <a:rPr lang="en-US" sz="2400" b="1" i="1" u="sng">
                            <a:latin typeface="Cambria Math"/>
                          </a:rPr>
                          <m:t>𝒙</m:t>
                        </m:r>
                        <m:r>
                          <a:rPr lang="en-US" sz="2400" b="1" i="1" u="sng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en-US" sz="2400" b="1" i="1" u="sng">
                        <a:latin typeface="Cambria Math"/>
                      </a:rPr>
                      <m:t>𝒅𝒙</m:t>
                    </m:r>
                  </m:oMath>
                </a14:m>
                <a:r>
                  <a:rPr lang="en-US" sz="2400" b="1" u="sng" dirty="0"/>
                  <a:t> </a:t>
                </a:r>
                <a:r>
                  <a:rPr lang="en-US" sz="2400" b="1" u="sng" dirty="0" smtClean="0"/>
                  <a:t>easily </a:t>
                </a:r>
                <a:r>
                  <a:rPr lang="en-US" sz="2400" b="1" u="sng" dirty="0"/>
                  <a:t>solved?</a:t>
                </a: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766024"/>
                <a:ext cx="4724400" cy="560346"/>
              </a:xfrm>
              <a:prstGeom prst="rect">
                <a:avLst/>
              </a:prstGeom>
              <a:blipFill rotWithShape="1">
                <a:blip r:embed="rId14"/>
                <a:stretch>
                  <a:fillRect l="-206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191000" y="5750237"/>
                <a:ext cx="4648200" cy="65056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u="sng" dirty="0" smtClean="0"/>
                  <a:t>If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 smtClean="0"/>
                  <a:t> is positive, continuous &amp; decreasing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1600" b="0" i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sz="1600" b="1" u="sng" dirty="0" smtClean="0"/>
                  <a:t>then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600" dirty="0" smtClean="0"/>
                  <a:t> is convergent </a:t>
                </a:r>
                <a:r>
                  <a:rPr lang="en-US" sz="1600" b="1" u="sng" dirty="0" err="1" smtClean="0"/>
                  <a:t>iff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16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1600" i="1" smtClean="0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sz="1600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1600" b="0" i="1" smtClean="0">
                            <a:latin typeface="Cambria Math"/>
                          </a:rPr>
                          <m:t>𝑑𝑥</m:t>
                        </m:r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5750237"/>
                <a:ext cx="4648200" cy="650563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848600" y="4800600"/>
                <a:ext cx="1164037" cy="1047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𝐿</m:t>
                    </m:r>
                    <m:r>
                      <a:rPr lang="en-US" sz="1600" b="0" i="1" smtClean="0">
                        <a:latin typeface="Cambria Math"/>
                      </a:rPr>
                      <m:t>&lt;1</m:t>
                    </m:r>
                    <m:groupChr>
                      <m:groupChrPr>
                        <m:chr m:val="⇒"/>
                        <m:pos m:val="top"/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sz="1600" dirty="0" smtClean="0"/>
                  <a:t> AC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𝐿</m:t>
                    </m:r>
                    <m:r>
                      <a:rPr lang="en-US" sz="1600" i="1" smtClean="0"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sz="1600" i="1">
                        <a:latin typeface="Cambria Math"/>
                      </a:rPr>
                      <m:t>1</m:t>
                    </m:r>
                    <m:groupChr>
                      <m:groupChrPr>
                        <m:chr m:val="⇒"/>
                        <m:pos m:val="top"/>
                        <m:ctrlPr>
                          <a:rPr lang="en-US" sz="1600" i="1">
                            <a:latin typeface="Cambria Math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sz="1600" dirty="0" smtClean="0"/>
                  <a:t> D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𝐿</m:t>
                    </m:r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r>
                      <a:rPr lang="en-US" sz="1600" i="1">
                        <a:latin typeface="Cambria Math"/>
                      </a:rPr>
                      <m:t>1</m:t>
                    </m:r>
                    <m:groupChr>
                      <m:groupChrPr>
                        <m:chr m:val="⇒"/>
                        <m:pos m:val="top"/>
                        <m:ctrlPr>
                          <a:rPr lang="en-US" sz="1600" i="1">
                            <a:latin typeface="Cambria Math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sz="1600" dirty="0" smtClean="0"/>
                  <a:t> ??</a:t>
                </a:r>
                <a:endParaRPr lang="en-US" sz="16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4800600"/>
                <a:ext cx="1164037" cy="1047787"/>
              </a:xfrm>
              <a:prstGeom prst="rect">
                <a:avLst/>
              </a:prstGeom>
              <a:blipFill rotWithShape="1">
                <a:blip r:embed="rId16"/>
                <a:stretch>
                  <a:fillRect t="-10526" r="-22632" b="-15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15728" y="4741924"/>
                <a:ext cx="4566195" cy="30777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1400" dirty="0" smtClean="0"/>
                  <a:t> is convergent, then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dirty="0" smtClean="0"/>
                  <a:t> is absolutely convergent</a:t>
                </a:r>
                <a:endParaRPr lang="en-US" sz="1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728" y="4741924"/>
                <a:ext cx="4566195" cy="30777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004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/>
      <p:bldP spid="13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Alt/Ratio Test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24625"/>
            <a:ext cx="1219200" cy="304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As of: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/>
          <a:p>
            <a:fld id="{F0661AB7-1658-4B5F-A1FC-40D75A95CDD2}" type="slidenum">
              <a:rPr lang="en-US" smtClean="0"/>
              <a:pPr/>
              <a:t>21</a:t>
            </a:fld>
            <a:endParaRPr lang="en-US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00972" y="1295400"/>
                <a:ext cx="1557734" cy="7116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2800" b="1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𝒏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sz="2800" b="1" dirty="0" smtClean="0">
                    <a:solidFill>
                      <a:schemeClr val="tx1"/>
                    </a:solidFill>
                  </a:rPr>
                  <a:t> = </a:t>
                </a:r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972" y="1295400"/>
                <a:ext cx="1557734" cy="711605"/>
              </a:xfrm>
              <a:prstGeom prst="rect">
                <a:avLst/>
              </a:prstGeom>
              <a:blipFill rotWithShape="1">
                <a:blip r:embed="rId3"/>
                <a:stretch>
                  <a:fillRect r="-7059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17833" y="1358592"/>
                <a:ext cx="1557734" cy="7397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2800" b="1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𝒏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𝒏</m:t>
                                </m:r>
                              </m:e>
                              <m:sup/>
                            </m:sSup>
                          </m:den>
                        </m:f>
                      </m:e>
                    </m:nary>
                  </m:oMath>
                </a14:m>
                <a:r>
                  <a:rPr lang="en-US" sz="2800" b="1" dirty="0" smtClean="0">
                    <a:solidFill>
                      <a:schemeClr val="tx1"/>
                    </a:solidFill>
                  </a:rPr>
                  <a:t> = </a:t>
                </a:r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833" y="1358592"/>
                <a:ext cx="1557734" cy="739754"/>
              </a:xfrm>
              <a:prstGeom prst="rect">
                <a:avLst/>
              </a:prstGeom>
              <a:blipFill rotWithShape="1">
                <a:blip r:embed="rId4"/>
                <a:stretch>
                  <a:fillRect r="-7031" b="-1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85367" y="3010592"/>
            <a:ext cx="2588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Ratio Test?</a:t>
            </a:r>
            <a:endParaRPr lang="en-US" sz="24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52112" y="2134649"/>
                <a:ext cx="4562523" cy="58823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An alternating series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sz="1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dirty="0" smtClean="0"/>
                  <a:t> is convergent </a:t>
                </a:r>
                <a:r>
                  <a:rPr lang="en-US" sz="1400" b="1" u="sng" dirty="0" smtClean="0"/>
                  <a:t>if</a:t>
                </a:r>
              </a:p>
              <a:p>
                <a:pPr algn="ctr"/>
                <a:r>
                  <a:rPr lang="en-US" sz="1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𝑖</m:t>
                    </m:r>
                    <m:r>
                      <a:rPr lang="en-US" sz="1400" i="1">
                        <a:latin typeface="Cambria Math"/>
                      </a:rPr>
                      <m:t>)  </m:t>
                    </m:r>
                    <m:sSub>
                      <m:sSubPr>
                        <m:ctrlPr>
                          <a:rPr lang="en-US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𝑛</m:t>
                        </m:r>
                        <m:r>
                          <a:rPr lang="en-US" sz="1400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sz="1400" i="1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sz="1400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  <m:sub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  <m:r>
                      <a:rPr lang="en-US" sz="1400" i="1">
                        <a:latin typeface="Cambria Math"/>
                        <a:ea typeface="Cambria Math"/>
                      </a:rPr>
                      <m:t>   </m:t>
                    </m:r>
                    <m:r>
                      <a:rPr lang="en-US" sz="1400" i="1" smtClean="0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14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140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en-US" sz="1400" i="1" dirty="0" smtClean="0">
                    <a:latin typeface="Cambria Math"/>
                    <a:ea typeface="Cambria Math"/>
                  </a:rPr>
                  <a:t>, </a:t>
                </a:r>
                <a:r>
                  <a:rPr lang="en-US" sz="1400" dirty="0" smtClean="0"/>
                  <a:t>               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𝑖𝑖</m:t>
                    </m:r>
                    <m:r>
                      <a:rPr lang="en-US" sz="1400" i="1">
                        <a:latin typeface="Cambria Math"/>
                      </a:rPr>
                      <m:t>) </m:t>
                    </m:r>
                    <m:func>
                      <m:funcPr>
                        <m:ctrlPr>
                          <a:rPr lang="en-US" sz="1400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sz="1400" i="1">
                                <a:latin typeface="Cambria Math"/>
                                <a:ea typeface="Cambria Math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latin typeface="Cambria Math"/>
                          </a:rPr>
                          <m:t>=0</m:t>
                        </m:r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112" y="2134649"/>
                <a:ext cx="4562523" cy="58823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-14514" y="2108822"/>
            <a:ext cx="402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Alternating Series?</a:t>
            </a:r>
            <a:endParaRPr lang="en-US" sz="2400" b="1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" t="7107" r="33137" b="5338"/>
          <a:stretch/>
        </p:blipFill>
        <p:spPr bwMode="auto">
          <a:xfrm>
            <a:off x="609600" y="3861792"/>
            <a:ext cx="2737513" cy="25390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6134" r="34498" b="9671"/>
          <a:stretch/>
        </p:blipFill>
        <p:spPr bwMode="auto">
          <a:xfrm>
            <a:off x="5943600" y="3886200"/>
            <a:ext cx="2780066" cy="24415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52111" y="2973184"/>
                <a:ext cx="1390637" cy="57169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US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𝐿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111" y="2973184"/>
                <a:ext cx="1390637" cy="57169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05400" y="2743200"/>
                <a:ext cx="2246577" cy="1047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𝐿</m:t>
                    </m:r>
                    <m:r>
                      <a:rPr lang="en-US" sz="1600" b="0" i="1" smtClean="0">
                        <a:latin typeface="Cambria Math"/>
                      </a:rPr>
                      <m:t>&lt;1</m:t>
                    </m:r>
                    <m:groupChr>
                      <m:groupChrPr>
                        <m:chr m:val="⇒"/>
                        <m:pos m:val="top"/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sz="1600" dirty="0" smtClean="0"/>
                  <a:t> Abs Convergent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𝐿</m:t>
                    </m:r>
                    <m:r>
                      <a:rPr lang="en-US" sz="1600" i="1" smtClean="0"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sz="1600" i="1">
                        <a:latin typeface="Cambria Math"/>
                      </a:rPr>
                      <m:t>1</m:t>
                    </m:r>
                    <m:groupChr>
                      <m:groupChrPr>
                        <m:chr m:val="⇒"/>
                        <m:pos m:val="top"/>
                        <m:ctrlPr>
                          <a:rPr lang="en-US" sz="1600" i="1">
                            <a:latin typeface="Cambria Math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sz="1600" dirty="0" smtClean="0"/>
                  <a:t> Divergent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𝐿</m:t>
                    </m:r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r>
                      <a:rPr lang="en-US" sz="1600" i="1">
                        <a:latin typeface="Cambria Math"/>
                      </a:rPr>
                      <m:t>1</m:t>
                    </m:r>
                    <m:groupChr>
                      <m:groupChrPr>
                        <m:chr m:val="⇒"/>
                        <m:pos m:val="top"/>
                        <m:ctrlPr>
                          <a:rPr lang="en-US" sz="1600" i="1">
                            <a:latin typeface="Cambria Math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sz="1600" dirty="0" smtClean="0"/>
                  <a:t> ??</a:t>
                </a:r>
                <a:endParaRPr lang="en-US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743200"/>
                <a:ext cx="2246577" cy="1047979"/>
              </a:xfrm>
              <a:prstGeom prst="rect">
                <a:avLst/>
              </a:prstGeom>
              <a:blipFill rotWithShape="0">
                <a:blip r:embed="rId9"/>
                <a:stretch>
                  <a:fillRect t="-12209" r="-272" b="-17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79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4" grpId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64923"/>
            <a:ext cx="3450114" cy="345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28" y="2524528"/>
            <a:ext cx="3495272" cy="3495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28" y="2524528"/>
            <a:ext cx="3495272" cy="3495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28" y="2524528"/>
            <a:ext cx="3495272" cy="3495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28" y="2524528"/>
            <a:ext cx="3495272" cy="34952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28" y="2524528"/>
            <a:ext cx="3495272" cy="34952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28" y="2524528"/>
            <a:ext cx="3495272" cy="34952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28" y="2524528"/>
            <a:ext cx="3495272" cy="3495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28" y="2524528"/>
            <a:ext cx="3495272" cy="3495272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1899263" y="2524528"/>
            <a:ext cx="565988" cy="3473713"/>
          </a:xfrm>
          <a:prstGeom prst="roundRect">
            <a:avLst/>
          </a:prstGeom>
          <a:solidFill>
            <a:srgbClr val="00B0F0">
              <a:alpha val="22000"/>
            </a:srgbClr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6656170" y="2564923"/>
            <a:ext cx="565988" cy="3433319"/>
          </a:xfrm>
          <a:prstGeom prst="roundRect">
            <a:avLst/>
          </a:prstGeom>
          <a:solidFill>
            <a:srgbClr val="00B0F0">
              <a:alpha val="22000"/>
            </a:srgbClr>
          </a:solidFill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624636" y="1447800"/>
                <a:ext cx="111524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636" y="1447800"/>
                <a:ext cx="1115242" cy="90178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4191000" y="1686580"/>
                <a:ext cx="465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1686580"/>
                <a:ext cx="465191" cy="52322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455749" y="1686580"/>
                <a:ext cx="7357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749" y="1686580"/>
                <a:ext cx="735779" cy="52322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953000" y="1637082"/>
                <a:ext cx="9117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637082"/>
                <a:ext cx="911724" cy="52322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631548" y="1637082"/>
                <a:ext cx="9117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48" y="1637082"/>
                <a:ext cx="911724" cy="52322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317348" y="1637082"/>
                <a:ext cx="9117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348" y="1637082"/>
                <a:ext cx="911724" cy="52322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934200" y="1670872"/>
                <a:ext cx="911724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1670872"/>
                <a:ext cx="911724" cy="528093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620000" y="1673309"/>
                <a:ext cx="9117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1673309"/>
                <a:ext cx="911724" cy="52322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308476" y="1673309"/>
                <a:ext cx="9117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476" y="1673309"/>
                <a:ext cx="911724" cy="52322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64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5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Ratio &amp; Root Tests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90600" y="2774382"/>
                <a:ext cx="2941318" cy="11880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/>
                                          <a:ea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US" sz="3200" b="0" i="1" smtClean="0">
                                          <a:latin typeface="Cambria Math"/>
                                          <a:ea typeface="Cambria Math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/>
                                          <a:ea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774382"/>
                <a:ext cx="2941318" cy="11880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251737" y="2059692"/>
                <a:ext cx="4987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smtClean="0"/>
                  <a:t>If for a given the series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32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320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737" y="2059692"/>
                <a:ext cx="4987263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3053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667000" y="4047494"/>
                <a:ext cx="4846711" cy="1286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𝐿</m:t>
                    </m:r>
                    <m:r>
                      <a:rPr lang="en-US" sz="2000" b="0" i="1" smtClean="0">
                        <a:latin typeface="Cambria Math"/>
                      </a:rPr>
                      <m:t>&lt;1    </m:t>
                    </m:r>
                    <m:groupChr>
                      <m:groupChrPr>
                        <m:chr m:val="⇒"/>
                        <m:pos m:val="top"/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sz="2000" smtClean="0"/>
                  <a:t>    Series is absoluteley convergent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𝐿</m:t>
                    </m:r>
                    <m:r>
                      <a:rPr lang="en-US" sz="2000" i="1" smtClean="0"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sz="2000" i="1">
                        <a:latin typeface="Cambria Math"/>
                      </a:rPr>
                      <m:t>1 </m:t>
                    </m:r>
                    <m:r>
                      <a:rPr lang="en-US" sz="2000" b="0" i="1" smtClean="0">
                        <a:latin typeface="Cambria Math"/>
                      </a:rPr>
                      <m:t>  </m:t>
                    </m:r>
                    <m:r>
                      <a:rPr lang="en-US" sz="2000" i="1">
                        <a:latin typeface="Cambria Math"/>
                      </a:rPr>
                      <m:t> </m:t>
                    </m:r>
                    <m:groupChr>
                      <m:groupChrPr>
                        <m:chr m:val="⇒"/>
                        <m:pos m:val="top"/>
                        <m:ctrlPr>
                          <a:rPr lang="en-US" sz="2000" i="1">
                            <a:latin typeface="Cambria Math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sz="2000" smtClean="0"/>
                  <a:t>    Series is divergent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𝐿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1  </m:t>
                    </m:r>
                    <m:r>
                      <a:rPr lang="en-US" sz="2000" b="0" i="1" smtClean="0">
                        <a:latin typeface="Cambria Math"/>
                      </a:rPr>
                      <m:t>  </m:t>
                    </m:r>
                    <m:groupChr>
                      <m:groupChrPr>
                        <m:chr m:val="⇒"/>
                        <m:pos m:val="top"/>
                        <m:ctrlPr>
                          <a:rPr lang="en-US" sz="2000" i="1">
                            <a:latin typeface="Cambria Math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sz="2000" smtClean="0"/>
                  <a:t>    Test inconclusive</a:t>
                </a:r>
                <a:endParaRPr lang="en-US" sz="200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4047494"/>
                <a:ext cx="4846711" cy="1286506"/>
              </a:xfrm>
              <a:prstGeom prst="rect">
                <a:avLst/>
              </a:prstGeom>
              <a:blipFill rotWithShape="0">
                <a:blip r:embed="rId4"/>
                <a:stretch>
                  <a:fillRect t="-42654" r="-629" b="-4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257800" y="2953534"/>
                <a:ext cx="2917722" cy="8297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ad>
                            <m:radPr>
                              <m:ctrlPr>
                                <a:rPr lang="en-US" sz="32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deg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e>
                      </m:func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𝐿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953534"/>
                <a:ext cx="2917722" cy="8297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343400" y="3076003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u="sng" smtClean="0"/>
              <a:t>OR</a:t>
            </a:r>
            <a:endParaRPr lang="en-US" sz="3200" b="1" i="1" u="sng"/>
          </a:p>
        </p:txBody>
      </p:sp>
      <p:sp>
        <p:nvSpPr>
          <p:cNvPr id="8" name="TextBox 7"/>
          <p:cNvSpPr txBox="1"/>
          <p:nvPr/>
        </p:nvSpPr>
        <p:spPr>
          <a:xfrm>
            <a:off x="533400" y="1295400"/>
            <a:ext cx="7809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power series, typically use Ratio Test, but Root Test can also be useful sometimes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85800" y="5486400"/>
            <a:ext cx="7657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Once you determine the interval of convergence, you need to test the end points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97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3836"/>
          <a:stretch/>
        </p:blipFill>
        <p:spPr>
          <a:xfrm>
            <a:off x="1295399" y="2895600"/>
            <a:ext cx="7021247" cy="350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0689"/>
          <a:stretch/>
        </p:blipFill>
        <p:spPr>
          <a:xfrm>
            <a:off x="3810000" y="1600200"/>
            <a:ext cx="1752600" cy="9959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1232972"/>
            <a:ext cx="671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radius of convergence and the interval of convergence for: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45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19400" y="3638490"/>
            <a:ext cx="1957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Converges when 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344921" y="3579142"/>
                <a:ext cx="6486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921" y="3579142"/>
                <a:ext cx="648639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276712" y="4276020"/>
                <a:ext cx="1830053" cy="676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&lt;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712" y="4276020"/>
                <a:ext cx="1830053" cy="6769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557013" y="5023054"/>
                <a:ext cx="5377187" cy="61574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b="1" u="sng" dirty="0" smtClean="0"/>
                  <a:t>Radius of convergence </a:t>
                </a:r>
                <a:r>
                  <a:rPr lang="en-US" sz="2400" dirty="0" smtClean="0"/>
                  <a:t>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dirty="0" smtClean="0"/>
                  <a:t> centered at 0</a:t>
                </a:r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13" y="5023054"/>
                <a:ext cx="5377187" cy="615746"/>
              </a:xfrm>
              <a:prstGeom prst="rect">
                <a:avLst/>
              </a:prstGeom>
              <a:blipFill rotWithShape="0">
                <a:blip r:embed="rId5"/>
                <a:stretch>
                  <a:fillRect l="-1466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992619" y="5708854"/>
                <a:ext cx="4408181" cy="61574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b="1" u="sng" dirty="0" smtClean="0"/>
                  <a:t>Interval of convergence </a:t>
                </a:r>
                <a:r>
                  <a:rPr lang="en-US" sz="2400" dirty="0" smtClean="0"/>
                  <a:t>is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dirty="0" smtClean="0"/>
                  <a:t>]</a:t>
                </a:r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619" y="5708854"/>
                <a:ext cx="4408181" cy="615746"/>
              </a:xfrm>
              <a:prstGeom prst="rect">
                <a:avLst/>
              </a:prstGeom>
              <a:blipFill rotWithShape="0">
                <a:blip r:embed="rId6"/>
                <a:stretch>
                  <a:fillRect l="-1926" r="-138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776411" y="3615355"/>
                <a:ext cx="6914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3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411" y="3615355"/>
                <a:ext cx="691408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581400" y="1381523"/>
                <a:ext cx="1623714" cy="931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(−3)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1381523"/>
                <a:ext cx="1623714" cy="93160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045355" y="2660868"/>
                <a:ext cx="2157514" cy="8140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−3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𝑛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+1</m:t>
                                      </m:r>
                                    </m:e>
                                  </m:rad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 smtClean="0">
                                          <a:latin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+2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355" y="2660868"/>
                <a:ext cx="2157514" cy="8140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5191739" y="2927310"/>
                <a:ext cx="9550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3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739" y="2927310"/>
                <a:ext cx="955005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59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 dirty="0"/>
              <a:t>Differentiation </a:t>
            </a:r>
            <a:r>
              <a:rPr lang="en-US" altLang="en-US" sz="3000" dirty="0" smtClean="0"/>
              <a:t>&amp;Integration </a:t>
            </a:r>
            <a:r>
              <a:rPr lang="en-US" altLang="en-US" sz="3000" dirty="0"/>
              <a:t>of Power Series</a:t>
            </a:r>
          </a:p>
        </p:txBody>
      </p:sp>
      <p:pic>
        <p:nvPicPr>
          <p:cNvPr id="1474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305800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30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Example</a:t>
            </a:r>
            <a:endParaRPr lang="en-US" altLang="en-US" i="1" dirty="0"/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 smtClean="0"/>
              <a:t>The Bessel </a:t>
            </a:r>
            <a:r>
              <a:rPr lang="en-US" altLang="en-US" sz="2400" dirty="0"/>
              <a:t>function</a:t>
            </a:r>
          </a:p>
          <a:p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  <a:p>
            <a:endParaRPr lang="en-US" altLang="en-US" sz="700" dirty="0"/>
          </a:p>
          <a:p>
            <a:r>
              <a:rPr lang="en-US" altLang="en-US" sz="2400" dirty="0"/>
              <a:t>is defined for all </a:t>
            </a:r>
            <a:r>
              <a:rPr lang="en-US" altLang="en-US" sz="2400" i="1" dirty="0" smtClean="0"/>
              <a:t>x</a:t>
            </a:r>
            <a:r>
              <a:rPr lang="en-US" altLang="en-US" sz="2400" dirty="0" smtClean="0"/>
              <a:t> (i.e., continuous) </a:t>
            </a:r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Thus, by Theorem 2, </a:t>
            </a:r>
            <a:r>
              <a:rPr lang="en-US" altLang="en-US" sz="2400" i="1" dirty="0"/>
              <a:t>J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 is differentiable for all </a:t>
            </a:r>
            <a:r>
              <a:rPr lang="en-US" altLang="en-US" sz="2400" i="1" dirty="0"/>
              <a:t>x</a:t>
            </a:r>
            <a:r>
              <a:rPr lang="en-US" altLang="en-US" sz="2400" dirty="0"/>
              <a:t> and its derivative is found by term-by-term differentiation as follows:</a:t>
            </a:r>
          </a:p>
        </p:txBody>
      </p:sp>
      <p:pic>
        <p:nvPicPr>
          <p:cNvPr id="1484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52600"/>
            <a:ext cx="290671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84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940300"/>
            <a:ext cx="3144838" cy="8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848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876800"/>
            <a:ext cx="2587625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7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8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8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48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8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84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8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48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8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 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71624"/>
            <a:ext cx="2480310" cy="1181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740" y="1828800"/>
            <a:ext cx="2451100" cy="1666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1600200"/>
            <a:ext cx="429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the radius and interval of convergence: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86200"/>
            <a:ext cx="2344487" cy="730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004" y="3906710"/>
            <a:ext cx="2800350" cy="711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840" y="2035430"/>
            <a:ext cx="3116177" cy="13456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3906710"/>
            <a:ext cx="3115010" cy="8176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66706" y="5791200"/>
            <a:ext cx="490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Hint: use the Ratio Test, then check the end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1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752600"/>
            <a:ext cx="5880582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4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4B76266F87994DAA66D0D54D58D7A7" ma:contentTypeVersion="2" ma:contentTypeDescription="Create a new document." ma:contentTypeScope="" ma:versionID="459a7a021d7de9d1dff5a1bbf9ea6975">
  <xsd:schema xmlns:xsd="http://www.w3.org/2001/XMLSchema" xmlns:xs="http://www.w3.org/2001/XMLSchema" xmlns:p="http://schemas.microsoft.com/office/2006/metadata/properties" xmlns:ns2="e1f6cb1f-7c95-4a72-8369-b6b5464bd620" targetNamespace="http://schemas.microsoft.com/office/2006/metadata/properties" ma:root="true" ma:fieldsID="1c4a8882a4f9d870f8b4faca1aea1098" ns2:_="">
    <xsd:import namespace="e1f6cb1f-7c95-4a72-8369-b6b5464bd62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6cb1f-7c95-4a72-8369-b6b5464bd62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1f6cb1f-7c95-4a72-8369-b6b5464bd620">WNAA5TKYMJS6-322-57</_dlc_DocId>
    <_dlc_DocIdUrl xmlns="e1f6cb1f-7c95-4a72-8369-b6b5464bd620">
      <Url>https://eis.usafa.edu/academics/math/DFMS_Course_Sites/Fall_2014_Courses/Math_152/_layouts/DocIdRedir.aspx?ID=WNAA5TKYMJS6-322-57</Url>
      <Description>WNAA5TKYMJS6-322-57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74D2AE71-9E5E-414B-AB17-781BE6AF47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f6cb1f-7c95-4a72-8369-b6b5464bd6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062D97E-C9E4-489E-8A5B-E53CBB543224}">
  <ds:schemaRefs>
    <ds:schemaRef ds:uri="http://schemas.microsoft.com/office/2006/metadata/properties"/>
    <ds:schemaRef ds:uri="http://schemas.microsoft.com/office/infopath/2007/PartnerControls"/>
    <ds:schemaRef ds:uri="e1f6cb1f-7c95-4a72-8369-b6b5464bd620"/>
  </ds:schemaRefs>
</ds:datastoreItem>
</file>

<file path=customXml/itemProps3.xml><?xml version="1.0" encoding="utf-8"?>
<ds:datastoreItem xmlns:ds="http://schemas.openxmlformats.org/officeDocument/2006/customXml" ds:itemID="{07335198-23E3-4D4E-9501-08533706BEC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94B4B65-7222-48E2-8664-281CF637D120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51967</TotalTime>
  <Words>796</Words>
  <Application>Microsoft Macintosh PowerPoint</Application>
  <PresentationFormat>On-screen Show (4:3)</PresentationFormat>
  <Paragraphs>226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Calibri</vt:lpstr>
      <vt:lpstr>Cambria Math</vt:lpstr>
      <vt:lpstr>Century Schoolbook</vt:lpstr>
      <vt:lpstr>Verdana</vt:lpstr>
      <vt:lpstr>Arial</vt:lpstr>
      <vt:lpstr>Symbol</vt:lpstr>
      <vt:lpstr>Wingdings</vt:lpstr>
      <vt:lpstr>Office Theme</vt:lpstr>
      <vt:lpstr>Math 152</vt:lpstr>
      <vt:lpstr>Power Series</vt:lpstr>
      <vt:lpstr>The Ratio &amp; Root Tests</vt:lpstr>
      <vt:lpstr>Example</vt:lpstr>
      <vt:lpstr>Example</vt:lpstr>
      <vt:lpstr>Differentiation &amp;Integration of Power Series</vt:lpstr>
      <vt:lpstr>Example</vt:lpstr>
      <vt:lpstr>Desk Work</vt:lpstr>
      <vt:lpstr>Desk Work</vt:lpstr>
      <vt:lpstr>Desk Work</vt:lpstr>
      <vt:lpstr>Desk Work</vt:lpstr>
      <vt:lpstr>Functions as Power Series</vt:lpstr>
      <vt:lpstr>Example </vt:lpstr>
      <vt:lpstr>Example </vt:lpstr>
      <vt:lpstr>PowerPoint Presentation</vt:lpstr>
      <vt:lpstr>Representing a Function as a Power Series</vt:lpstr>
      <vt:lpstr>Power Series</vt:lpstr>
      <vt:lpstr>Power Series</vt:lpstr>
      <vt:lpstr>Power Series</vt:lpstr>
      <vt:lpstr>Strategy for Testing Series</vt:lpstr>
      <vt:lpstr>Alt/Ratio Test</vt:lpstr>
      <vt:lpstr>PowerPoint Presentation</vt:lpstr>
      <vt:lpstr>PowerPoint Presentation</vt:lpstr>
    </vt:vector>
  </TitlesOfParts>
  <Company>USAFA/DFMS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M142 - Section 6.2 Constructing Antiderivatives Analytically</dc:title>
  <dc:subject>Spring 2013 - M142 - Section 6.2</dc:subject>
  <dc:creator>Thomas.Fulton@usafa.edu</dc:creator>
  <cp:lastModifiedBy>Microsoft Office User</cp:lastModifiedBy>
  <cp:revision>383</cp:revision>
  <dcterms:created xsi:type="dcterms:W3CDTF">2012-07-23T15:58:59Z</dcterms:created>
  <dcterms:modified xsi:type="dcterms:W3CDTF">2015-04-10T03:40:31Z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0x010100474B76266F87994DAA66D0D54D58D7A7</vt:lpwstr>
  </property>
  <property fmtid="{D5CDD505-2E9C-101B-9397-08002B2CF9AE}" pid="3" name="_dlc_DocIdItemGuid">
    <vt:lpwstr>add889af-f256-4bae-bed7-e8f714317919</vt:lpwstr>
  </property>
</Properties>
</file>